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3"/>
  </p:notesMasterIdLst>
  <p:handoutMasterIdLst>
    <p:handoutMasterId r:id="rId44"/>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3" r:id="rId24"/>
    <p:sldId id="284" r:id="rId25"/>
    <p:sldId id="285" r:id="rId26"/>
    <p:sldId id="286" r:id="rId27"/>
    <p:sldId id="287" r:id="rId28"/>
    <p:sldId id="288" r:id="rId29"/>
    <p:sldId id="289" r:id="rId30"/>
    <p:sldId id="290" r:id="rId31"/>
    <p:sldId id="291" r:id="rId32"/>
    <p:sldId id="292" r:id="rId33"/>
    <p:sldId id="296" r:id="rId34"/>
    <p:sldId id="295" r:id="rId35"/>
    <p:sldId id="294" r:id="rId36"/>
    <p:sldId id="279" r:id="rId37"/>
    <p:sldId id="280" r:id="rId38"/>
    <p:sldId id="281" r:id="rId39"/>
    <p:sldId id="282" r:id="rId40"/>
    <p:sldId id="297" r:id="rId41"/>
    <p:sldId id="344" r:id="rId42"/>
  </p:sldIdLst>
  <p:sldSz cx="18288000" cy="10287000"/>
  <p:notesSz cx="6858000" cy="9144000"/>
  <p:embeddedFontLst>
    <p:embeddedFont>
      <p:font typeface="Roboto" panose="02000000000000000000" pitchFamily="2" charset="0"/>
      <p:regular r:id="rId45"/>
      <p:bold r:id="rId46"/>
      <p:italic r:id="rId47"/>
      <p:boldItalic r:id="rId48"/>
    </p:embeddedFont>
    <p:embeddedFont>
      <p:font typeface="Roboto Bold" panose="02000000000000000000" pitchFamily="2" charset="0"/>
      <p:regular r:id="rId49"/>
      <p:bold r:id="rId50"/>
    </p:embeddedFont>
    <p:embeddedFont>
      <p:font typeface="Trebuchet MS Bold" panose="020B0703020202020204" pitchFamily="34" charset="0"/>
      <p:bold r:id="rId51"/>
    </p:embeddedFont>
    <p:embeddedFont>
      <p:font typeface="TT Rounds Condensed" panose="020B0604020202020204" charset="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52"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3EF98F-BD29-4E27-8754-A2658CB107B5}" type="datetimeFigureOut">
              <a:rPr lang="en-US" smtClean="0"/>
              <a:t>10/1/2024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37548F-64B4-4955-9AB0-0BEE1ACC7BE4}" type="slidenum">
              <a:rPr lang="en-US" smtClean="0"/>
              <a:t>‹#›</a:t>
            </a:fld>
            <a:endParaRPr lang="en-US"/>
          </a:p>
        </p:txBody>
      </p:sp>
    </p:spTree>
    <p:extLst>
      <p:ext uri="{BB962C8B-B14F-4D97-AF65-F5344CB8AC3E}">
        <p14:creationId xmlns:p14="http://schemas.microsoft.com/office/powerpoint/2010/main" val="12846064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7C2C30-F97F-476B-92C4-792C3D3574D1}" type="datetimeFigureOut">
              <a:rPr lang="en-US" smtClean="0"/>
              <a:t>10/1/2024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877379-1BA0-453E-B081-6E175D609F7A}" type="slidenum">
              <a:rPr lang="en-US" smtClean="0"/>
              <a:t>‹#›</a:t>
            </a:fld>
            <a:endParaRPr lang="en-US"/>
          </a:p>
        </p:txBody>
      </p:sp>
    </p:spTree>
    <p:extLst>
      <p:ext uri="{BB962C8B-B14F-4D97-AF65-F5344CB8AC3E}">
        <p14:creationId xmlns:p14="http://schemas.microsoft.com/office/powerpoint/2010/main" val="262814566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877379-1BA0-453E-B081-6E175D609F7A}" type="slidenum">
              <a:rPr lang="en-US" smtClean="0"/>
              <a:t>1</a:t>
            </a:fld>
            <a:endParaRPr lang="en-US"/>
          </a:p>
        </p:txBody>
      </p:sp>
    </p:spTree>
    <p:extLst>
      <p:ext uri="{BB962C8B-B14F-4D97-AF65-F5344CB8AC3E}">
        <p14:creationId xmlns:p14="http://schemas.microsoft.com/office/powerpoint/2010/main" val="1797633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877379-1BA0-453E-B081-6E175D609F7A}" type="slidenum">
              <a:rPr lang="en-US" smtClean="0"/>
              <a:t>2</a:t>
            </a:fld>
            <a:endParaRPr lang="en-US"/>
          </a:p>
        </p:txBody>
      </p:sp>
    </p:spTree>
    <p:extLst>
      <p:ext uri="{BB962C8B-B14F-4D97-AF65-F5344CB8AC3E}">
        <p14:creationId xmlns:p14="http://schemas.microsoft.com/office/powerpoint/2010/main" val="113304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877379-1BA0-453E-B081-6E175D609F7A}" type="slidenum">
              <a:rPr lang="en-US" smtClean="0"/>
              <a:t>5</a:t>
            </a:fld>
            <a:endParaRPr lang="en-US"/>
          </a:p>
        </p:txBody>
      </p:sp>
    </p:spTree>
    <p:extLst>
      <p:ext uri="{BB962C8B-B14F-4D97-AF65-F5344CB8AC3E}">
        <p14:creationId xmlns:p14="http://schemas.microsoft.com/office/powerpoint/2010/main" val="924470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A6ACFF-E168-4D12-8721-D4A0325607AD}" type="datetime1">
              <a:rPr lang="en-US" smtClean="0"/>
              <a:t>10/1/2024</a:t>
            </a:fld>
            <a:endParaRPr lang="en-US"/>
          </a:p>
        </p:txBody>
      </p:sp>
      <p:sp>
        <p:nvSpPr>
          <p:cNvPr id="5" name="Footer Placeholder 4"/>
          <p:cNvSpPr>
            <a:spLocks noGrp="1"/>
          </p:cNvSpPr>
          <p:nvPr>
            <p:ph type="ftr" sz="quarter" idx="11"/>
          </p:nvPr>
        </p:nvSpPr>
        <p:spPr/>
        <p:txBody>
          <a:bodyPr/>
          <a:lstStyle/>
          <a:p>
            <a:r>
              <a:rPr lang="en-US"/>
              <a:t>2</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C32794-A313-4385-9C7D-7DD66160341B}" type="datetime1">
              <a:rPr lang="en-US" smtClean="0"/>
              <a:t>10/1/2024</a:t>
            </a:fld>
            <a:endParaRPr lang="en-US"/>
          </a:p>
        </p:txBody>
      </p:sp>
      <p:sp>
        <p:nvSpPr>
          <p:cNvPr id="5" name="Footer Placeholder 4"/>
          <p:cNvSpPr>
            <a:spLocks noGrp="1"/>
          </p:cNvSpPr>
          <p:nvPr>
            <p:ph type="ftr" sz="quarter" idx="11"/>
          </p:nvPr>
        </p:nvSpPr>
        <p:spPr/>
        <p:txBody>
          <a:bodyPr/>
          <a:lstStyle/>
          <a:p>
            <a:r>
              <a:rPr lang="en-US"/>
              <a:t>2</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F1E453-9B59-4F23-A486-833A5973350D}" type="datetime1">
              <a:rPr lang="en-US" smtClean="0"/>
              <a:t>10/1/2024</a:t>
            </a:fld>
            <a:endParaRPr lang="en-US"/>
          </a:p>
        </p:txBody>
      </p:sp>
      <p:sp>
        <p:nvSpPr>
          <p:cNvPr id="5" name="Footer Placeholder 4"/>
          <p:cNvSpPr>
            <a:spLocks noGrp="1"/>
          </p:cNvSpPr>
          <p:nvPr>
            <p:ph type="ftr" sz="quarter" idx="11"/>
          </p:nvPr>
        </p:nvSpPr>
        <p:spPr/>
        <p:txBody>
          <a:bodyPr/>
          <a:lstStyle/>
          <a:p>
            <a:r>
              <a:rPr lang="en-US"/>
              <a:t>2</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0E9E31-BCBF-48BD-BABA-24AFFCB42357}" type="datetime1">
              <a:rPr lang="en-US" smtClean="0"/>
              <a:t>10/1/2024</a:t>
            </a:fld>
            <a:endParaRPr lang="en-US"/>
          </a:p>
        </p:txBody>
      </p:sp>
      <p:sp>
        <p:nvSpPr>
          <p:cNvPr id="5" name="Footer Placeholder 4"/>
          <p:cNvSpPr>
            <a:spLocks noGrp="1"/>
          </p:cNvSpPr>
          <p:nvPr>
            <p:ph type="ftr" sz="quarter" idx="11"/>
          </p:nvPr>
        </p:nvSpPr>
        <p:spPr/>
        <p:txBody>
          <a:bodyPr/>
          <a:lstStyle/>
          <a:p>
            <a:r>
              <a:rPr lang="en-US"/>
              <a:t>2</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BD2E-A644-4C29-A9B2-2160CBA2ADA2}" type="datetime1">
              <a:rPr lang="en-US" smtClean="0"/>
              <a:t>10/1/2024</a:t>
            </a:fld>
            <a:endParaRPr lang="en-US"/>
          </a:p>
        </p:txBody>
      </p:sp>
      <p:sp>
        <p:nvSpPr>
          <p:cNvPr id="5" name="Footer Placeholder 4"/>
          <p:cNvSpPr>
            <a:spLocks noGrp="1"/>
          </p:cNvSpPr>
          <p:nvPr>
            <p:ph type="ftr" sz="quarter" idx="11"/>
          </p:nvPr>
        </p:nvSpPr>
        <p:spPr/>
        <p:txBody>
          <a:bodyPr/>
          <a:lstStyle/>
          <a:p>
            <a:r>
              <a:rPr lang="en-US"/>
              <a:t>2</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840A5C7-27D4-4E3F-82B9-3FA21CAB3143}" type="datetime1">
              <a:rPr lang="en-US" smtClean="0"/>
              <a:t>10/1/2024</a:t>
            </a:fld>
            <a:endParaRPr lang="en-US"/>
          </a:p>
        </p:txBody>
      </p:sp>
      <p:sp>
        <p:nvSpPr>
          <p:cNvPr id="6" name="Footer Placeholder 5"/>
          <p:cNvSpPr>
            <a:spLocks noGrp="1"/>
          </p:cNvSpPr>
          <p:nvPr>
            <p:ph type="ftr" sz="quarter" idx="11"/>
          </p:nvPr>
        </p:nvSpPr>
        <p:spPr/>
        <p:txBody>
          <a:bodyPr/>
          <a:lstStyle/>
          <a:p>
            <a:r>
              <a:rPr lang="en-US"/>
              <a:t>2</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FEBE749-8F38-46C5-B9A8-281F3D52B4C9}" type="datetime1">
              <a:rPr lang="en-US" smtClean="0"/>
              <a:t>10/1/2024</a:t>
            </a:fld>
            <a:endParaRPr lang="en-US"/>
          </a:p>
        </p:txBody>
      </p:sp>
      <p:sp>
        <p:nvSpPr>
          <p:cNvPr id="8" name="Footer Placeholder 7"/>
          <p:cNvSpPr>
            <a:spLocks noGrp="1"/>
          </p:cNvSpPr>
          <p:nvPr>
            <p:ph type="ftr" sz="quarter" idx="11"/>
          </p:nvPr>
        </p:nvSpPr>
        <p:spPr/>
        <p:txBody>
          <a:bodyPr/>
          <a:lstStyle/>
          <a:p>
            <a:r>
              <a:rPr lang="en-US"/>
              <a:t>2</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0F1E2C-CF05-4A7B-8D4D-8FC004F44C41}" type="datetime1">
              <a:rPr lang="en-US" smtClean="0"/>
              <a:t>10/1/2024</a:t>
            </a:fld>
            <a:endParaRPr lang="en-US"/>
          </a:p>
        </p:txBody>
      </p:sp>
      <p:sp>
        <p:nvSpPr>
          <p:cNvPr id="4" name="Footer Placeholder 3"/>
          <p:cNvSpPr>
            <a:spLocks noGrp="1"/>
          </p:cNvSpPr>
          <p:nvPr>
            <p:ph type="ftr" sz="quarter" idx="11"/>
          </p:nvPr>
        </p:nvSpPr>
        <p:spPr/>
        <p:txBody>
          <a:bodyPr/>
          <a:lstStyle/>
          <a:p>
            <a:r>
              <a:rPr lang="en-US"/>
              <a:t>2</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071DE9-8BC4-4D19-8CB7-1CB47E72032A}" type="datetime1">
              <a:rPr lang="en-US" smtClean="0"/>
              <a:t>10/1/2024</a:t>
            </a:fld>
            <a:endParaRPr lang="en-US"/>
          </a:p>
        </p:txBody>
      </p:sp>
      <p:sp>
        <p:nvSpPr>
          <p:cNvPr id="3" name="Footer Placeholder 2"/>
          <p:cNvSpPr>
            <a:spLocks noGrp="1"/>
          </p:cNvSpPr>
          <p:nvPr>
            <p:ph type="ftr" sz="quarter" idx="11"/>
          </p:nvPr>
        </p:nvSpPr>
        <p:spPr/>
        <p:txBody>
          <a:bodyPr/>
          <a:lstStyle/>
          <a:p>
            <a:r>
              <a:rPr lang="en-US"/>
              <a:t>2</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03F9D9-0878-4C48-B70B-BBCD21E1305E}" type="datetime1">
              <a:rPr lang="en-US" smtClean="0"/>
              <a:t>10/1/2024</a:t>
            </a:fld>
            <a:endParaRPr lang="en-US"/>
          </a:p>
        </p:txBody>
      </p:sp>
      <p:sp>
        <p:nvSpPr>
          <p:cNvPr id="6" name="Footer Placeholder 5"/>
          <p:cNvSpPr>
            <a:spLocks noGrp="1"/>
          </p:cNvSpPr>
          <p:nvPr>
            <p:ph type="ftr" sz="quarter" idx="11"/>
          </p:nvPr>
        </p:nvSpPr>
        <p:spPr/>
        <p:txBody>
          <a:bodyPr/>
          <a:lstStyle/>
          <a:p>
            <a:r>
              <a:rPr lang="en-US"/>
              <a:t>2</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2A6027-23E6-4CBC-9207-A2DC39D7E11C}" type="datetime1">
              <a:rPr lang="en-US" smtClean="0"/>
              <a:t>10/1/2024</a:t>
            </a:fld>
            <a:endParaRPr lang="en-US"/>
          </a:p>
        </p:txBody>
      </p:sp>
      <p:sp>
        <p:nvSpPr>
          <p:cNvPr id="6" name="Footer Placeholder 5"/>
          <p:cNvSpPr>
            <a:spLocks noGrp="1"/>
          </p:cNvSpPr>
          <p:nvPr>
            <p:ph type="ftr" sz="quarter" idx="11"/>
          </p:nvPr>
        </p:nvSpPr>
        <p:spPr/>
        <p:txBody>
          <a:bodyPr/>
          <a:lstStyle/>
          <a:p>
            <a:r>
              <a:rPr lang="en-US"/>
              <a:t>2</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9BD5A10-08B8-C882-2CA1-6BB2440277F1}"/>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570168-0F41-49D7-B0D9-576AC4BF92E1}" type="datetime1">
              <a:rPr lang="en-US" smtClean="0"/>
              <a:t>10/1/2024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2</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
        <p:nvSpPr>
          <p:cNvPr id="7" name="Freeform 2">
            <a:extLst>
              <a:ext uri="{FF2B5EF4-FFF2-40B4-BE49-F238E27FC236}">
                <a16:creationId xmlns:a16="http://schemas.microsoft.com/office/drawing/2014/main" id="{A649FD2E-A6F4-E80A-BDC3-10D6EE8E0C3F}"/>
              </a:ext>
            </a:extLst>
          </p:cNvPr>
          <p:cNvSpPr/>
          <p:nvPr userDrawn="1"/>
        </p:nvSpPr>
        <p:spPr>
          <a:xfrm>
            <a:off x="201436" y="420078"/>
            <a:ext cx="1654528" cy="1647175"/>
          </a:xfrm>
          <a:custGeom>
            <a:avLst/>
            <a:gdLst/>
            <a:ahLst/>
            <a:cxnLst/>
            <a:rect l="l" t="t" r="r" b="b"/>
            <a:pathLst>
              <a:path w="1654528" h="1647175">
                <a:moveTo>
                  <a:pt x="0" y="0"/>
                </a:moveTo>
                <a:lnTo>
                  <a:pt x="1654528" y="0"/>
                </a:lnTo>
                <a:lnTo>
                  <a:pt x="1654528" y="1647174"/>
                </a:lnTo>
                <a:lnTo>
                  <a:pt x="0" y="1647174"/>
                </a:lnTo>
                <a:lnTo>
                  <a:pt x="0" y="0"/>
                </a:lnTo>
                <a:close/>
              </a:path>
            </a:pathLst>
          </a:custGeom>
          <a:blipFill>
            <a:blip r:embed="rId14"/>
            <a:stretch>
              <a:fillRect/>
            </a:stretch>
          </a:blipFill>
        </p:spPr>
        <p:txBody>
          <a:bodyPr/>
          <a:lstStyle/>
          <a:p>
            <a:endParaRPr lang="en-US"/>
          </a:p>
        </p:txBody>
      </p:sp>
      <p:sp>
        <p:nvSpPr>
          <p:cNvPr id="8" name="Freeform 3">
            <a:extLst>
              <a:ext uri="{FF2B5EF4-FFF2-40B4-BE49-F238E27FC236}">
                <a16:creationId xmlns:a16="http://schemas.microsoft.com/office/drawing/2014/main" id="{5DE4078E-E37B-707F-ACB3-5CF6ACD3412E}"/>
              </a:ext>
            </a:extLst>
          </p:cNvPr>
          <p:cNvSpPr/>
          <p:nvPr userDrawn="1"/>
        </p:nvSpPr>
        <p:spPr>
          <a:xfrm>
            <a:off x="15599246" y="419100"/>
            <a:ext cx="2453971" cy="1374224"/>
          </a:xfrm>
          <a:custGeom>
            <a:avLst/>
            <a:gdLst/>
            <a:ahLst/>
            <a:cxnLst/>
            <a:rect l="l" t="t" r="r" b="b"/>
            <a:pathLst>
              <a:path w="2453971" h="1374224">
                <a:moveTo>
                  <a:pt x="0" y="0"/>
                </a:moveTo>
                <a:lnTo>
                  <a:pt x="2453971" y="0"/>
                </a:lnTo>
                <a:lnTo>
                  <a:pt x="2453971" y="1374223"/>
                </a:lnTo>
                <a:lnTo>
                  <a:pt x="0" y="1374223"/>
                </a:lnTo>
                <a:lnTo>
                  <a:pt x="0" y="0"/>
                </a:lnTo>
                <a:close/>
              </a:path>
            </a:pathLst>
          </a:custGeom>
          <a:blipFill>
            <a:blip r:embed="rId15"/>
            <a:stretch>
              <a:fillRect/>
            </a:stretch>
          </a:blipFill>
        </p:spPr>
        <p:txBody>
          <a:body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7.xml"/><Relationship Id="rId5" Type="http://schemas.openxmlformats.org/officeDocument/2006/relationships/image" Target="../media/image54.jpe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615673" y="4289580"/>
            <a:ext cx="17056654" cy="1707840"/>
          </a:xfrm>
          <a:prstGeom prst="rect">
            <a:avLst/>
          </a:prstGeom>
        </p:spPr>
        <p:txBody>
          <a:bodyPr wrap="square" lIns="0" tIns="0" rIns="0" bIns="0" rtlCol="0" anchor="ctr">
            <a:spAutoFit/>
          </a:bodyPr>
          <a:lstStyle/>
          <a:p>
            <a:pPr algn="ctr">
              <a:lnSpc>
                <a:spcPts val="14560"/>
              </a:lnSpc>
            </a:pPr>
            <a:r>
              <a:rPr lang="en-US" sz="10400" b="1" dirty="0">
                <a:solidFill>
                  <a:srgbClr val="000000"/>
                </a:solidFill>
                <a:latin typeface="Arial" panose="020B0604020202020204" pitchFamily="34" charset="0"/>
                <a:cs typeface="Arial" panose="020B0604020202020204" pitchFamily="34" charset="0"/>
              </a:rPr>
              <a:t>Data Science Methodology</a:t>
            </a:r>
          </a:p>
        </p:txBody>
      </p:sp>
      <p:sp>
        <p:nvSpPr>
          <p:cNvPr id="10" name="TextBox 10"/>
          <p:cNvSpPr txBox="1"/>
          <p:nvPr/>
        </p:nvSpPr>
        <p:spPr>
          <a:xfrm>
            <a:off x="12573000" y="9780269"/>
            <a:ext cx="4717700" cy="316230"/>
          </a:xfrm>
          <a:prstGeom prst="rect">
            <a:avLst/>
          </a:prstGeom>
        </p:spPr>
        <p:txBody>
          <a:bodyPr lIns="0" tIns="0" rIns="0" bIns="0" rtlCol="0" anchor="t">
            <a:spAutoFit/>
          </a:bodyPr>
          <a:lstStyle/>
          <a:p>
            <a:pPr algn="r">
              <a:lnSpc>
                <a:spcPts val="2520"/>
              </a:lnSpc>
            </a:pPr>
            <a:r>
              <a:rPr lang="en-US" sz="1800" dirty="0">
                <a:solidFill>
                  <a:srgbClr val="000000"/>
                </a:solidFill>
                <a:latin typeface="Roboto"/>
              </a:rPr>
              <a:t>30-6-2024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581150" y="2045669"/>
            <a:ext cx="15125700" cy="6195661"/>
            <a:chOff x="0" y="0"/>
            <a:chExt cx="21640800" cy="9480082"/>
          </a:xfrm>
        </p:grpSpPr>
        <p:pic>
          <p:nvPicPr>
            <p:cNvPr id="4" name="Picture 4"/>
            <p:cNvPicPr>
              <a:picLocks noChangeAspect="1"/>
            </p:cNvPicPr>
            <p:nvPr/>
          </p:nvPicPr>
          <p:blipFill>
            <a:blip r:embed="rId2"/>
            <a:srcRect t="17124" b="17124"/>
            <a:stretch>
              <a:fillRect/>
            </a:stretch>
          </p:blipFill>
          <p:spPr>
            <a:xfrm>
              <a:off x="0" y="0"/>
              <a:ext cx="21640800" cy="9480082"/>
            </a:xfrm>
            <a:prstGeom prst="rect">
              <a:avLst/>
            </a:prstGeom>
            <a:ln>
              <a:noFill/>
            </a:ln>
            <a:effectLst>
              <a:softEdge rad="112500"/>
            </a:effectLst>
          </p:spPr>
        </p:pic>
      </p:grpSp>
      <p:sp>
        <p:nvSpPr>
          <p:cNvPr id="5" name="TextBox 5"/>
          <p:cNvSpPr txBox="1"/>
          <p:nvPr/>
        </p:nvSpPr>
        <p:spPr>
          <a:xfrm>
            <a:off x="3886200" y="8484870"/>
            <a:ext cx="10058400" cy="777649"/>
          </a:xfrm>
          <a:prstGeom prst="rect">
            <a:avLst/>
          </a:prstGeom>
        </p:spPr>
        <p:txBody>
          <a:bodyPr wrap="square" lIns="0" tIns="0" rIns="0" bIns="0" rtlCol="0" anchor="ctr">
            <a:spAutoFit/>
          </a:bodyPr>
          <a:lstStyle/>
          <a:p>
            <a:pPr algn="ctr">
              <a:lnSpc>
                <a:spcPts val="5880"/>
              </a:lnSpc>
            </a:pPr>
            <a:r>
              <a:rPr lang="en-US" sz="5400" b="1" dirty="0">
                <a:solidFill>
                  <a:srgbClr val="000000"/>
                </a:solidFill>
                <a:latin typeface="Arial" panose="020B0604020202020204" pitchFamily="34" charset="0"/>
                <a:cs typeface="Arial" panose="020B0604020202020204" pitchFamily="34" charset="0"/>
              </a:rPr>
              <a:t>Data Requirements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85800" y="1846845"/>
            <a:ext cx="8724900" cy="1277786"/>
          </a:xfrm>
          <a:prstGeom prst="rect">
            <a:avLst/>
          </a:prstGeom>
        </p:spPr>
        <p:txBody>
          <a:bodyPr wrap="square" lIns="0" tIns="0" rIns="0" bIns="0" rtlCol="0" anchor="t">
            <a:spAutoFit/>
          </a:bodyPr>
          <a:lstStyle/>
          <a:p>
            <a:pPr algn="l">
              <a:lnSpc>
                <a:spcPts val="11060"/>
              </a:lnSpc>
            </a:pPr>
            <a:r>
              <a:rPr lang="en-US" sz="7200" b="1" dirty="0">
                <a:solidFill>
                  <a:srgbClr val="000000"/>
                </a:solidFill>
                <a:latin typeface="Arial" panose="020B0604020202020204" pitchFamily="34" charset="0"/>
                <a:cs typeface="Arial" panose="020B0604020202020204" pitchFamily="34" charset="0"/>
              </a:rPr>
              <a:t>Data Requirements</a:t>
            </a:r>
          </a:p>
        </p:txBody>
      </p:sp>
      <p:sp>
        <p:nvSpPr>
          <p:cNvPr id="7" name="Freeform 7"/>
          <p:cNvSpPr/>
          <p:nvPr/>
        </p:nvSpPr>
        <p:spPr>
          <a:xfrm>
            <a:off x="10210800" y="4381500"/>
            <a:ext cx="7842417" cy="5701365"/>
          </a:xfrm>
          <a:custGeom>
            <a:avLst/>
            <a:gdLst/>
            <a:ahLst/>
            <a:cxnLst/>
            <a:rect l="l" t="t" r="r" b="b"/>
            <a:pathLst>
              <a:path w="5925939" h="4130200">
                <a:moveTo>
                  <a:pt x="0" y="0"/>
                </a:moveTo>
                <a:lnTo>
                  <a:pt x="5925939" y="0"/>
                </a:lnTo>
                <a:lnTo>
                  <a:pt x="5925939" y="4130200"/>
                </a:lnTo>
                <a:lnTo>
                  <a:pt x="0" y="4130200"/>
                </a:lnTo>
                <a:lnTo>
                  <a:pt x="0" y="0"/>
                </a:lnTo>
                <a:close/>
              </a:path>
            </a:pathLst>
          </a:custGeom>
          <a:blipFill>
            <a:blip r:embed="rId2"/>
            <a:stretch>
              <a:fillRect l="-7272" t="-41739" r="-105888" b="-17270"/>
            </a:stretch>
          </a:blipFill>
        </p:spPr>
        <p:txBody>
          <a:bodyPr/>
          <a:lstStyle/>
          <a:p>
            <a:endParaRPr lang="en-US"/>
          </a:p>
        </p:txBody>
      </p:sp>
      <p:sp>
        <p:nvSpPr>
          <p:cNvPr id="8" name="TextBox 8"/>
          <p:cNvSpPr txBox="1"/>
          <p:nvPr/>
        </p:nvSpPr>
        <p:spPr>
          <a:xfrm>
            <a:off x="685800" y="3649439"/>
            <a:ext cx="13144500" cy="4363502"/>
          </a:xfrm>
          <a:prstGeom prst="rect">
            <a:avLst/>
          </a:prstGeom>
        </p:spPr>
        <p:txBody>
          <a:bodyPr wrap="square" lIns="0" tIns="0" rIns="0" bIns="0" rtlCol="0" anchor="t">
            <a:spAutoFit/>
          </a:bodyPr>
          <a:lstStyle/>
          <a:p>
            <a:pPr algn="l">
              <a:lnSpc>
                <a:spcPct val="150000"/>
              </a:lnSpc>
            </a:pPr>
            <a:r>
              <a:rPr lang="en-US" sz="2400" dirty="0">
                <a:solidFill>
                  <a:srgbClr val="000000"/>
                </a:solidFill>
                <a:latin typeface="Arial" panose="020B0604020202020204" pitchFamily="34" charset="0"/>
                <a:cs typeface="Arial" panose="020B0604020202020204" pitchFamily="34" charset="0"/>
              </a:rPr>
              <a:t>If the problem that needs to be resolved is "a recipe", so to speak, and data is "an ingredient", then the data scientist needs to identify:</a:t>
            </a:r>
            <a:br>
              <a:rPr lang="en-US" sz="2400" dirty="0">
                <a:solidFill>
                  <a:srgbClr val="000000"/>
                </a:solidFill>
                <a:latin typeface="Arial" panose="020B0604020202020204" pitchFamily="34" charset="0"/>
                <a:cs typeface="Arial" panose="020B0604020202020204" pitchFamily="34" charset="0"/>
              </a:rPr>
            </a:br>
            <a:endParaRPr lang="en-US" sz="2400" dirty="0">
              <a:solidFill>
                <a:srgbClr val="000000"/>
              </a:solidFill>
              <a:latin typeface="Arial" panose="020B0604020202020204" pitchFamily="34" charset="0"/>
              <a:cs typeface="Arial" panose="020B0604020202020204" pitchFamily="34" charset="0"/>
            </a:endParaRPr>
          </a:p>
          <a:p>
            <a:pPr marL="694689" lvl="1" indent="-457200" algn="l">
              <a:lnSpc>
                <a:spcPct val="150000"/>
              </a:lnSpc>
              <a:buFont typeface="+mj-lt"/>
              <a:buAutoNum type="arabicPeriod"/>
            </a:pPr>
            <a:r>
              <a:rPr lang="en-US" sz="2400" dirty="0">
                <a:solidFill>
                  <a:srgbClr val="000000"/>
                </a:solidFill>
                <a:latin typeface="Arial" panose="020B0604020202020204" pitchFamily="34" charset="0"/>
                <a:cs typeface="Arial" panose="020B0604020202020204" pitchFamily="34" charset="0"/>
              </a:rPr>
              <a:t>which ingredients are required.</a:t>
            </a:r>
          </a:p>
          <a:p>
            <a:pPr marL="694689" lvl="1" indent="-457200" algn="l">
              <a:lnSpc>
                <a:spcPct val="150000"/>
              </a:lnSpc>
              <a:buFont typeface="+mj-lt"/>
              <a:buAutoNum type="arabicPeriod"/>
            </a:pPr>
            <a:r>
              <a:rPr lang="en-US" sz="2400" dirty="0">
                <a:solidFill>
                  <a:srgbClr val="000000"/>
                </a:solidFill>
                <a:latin typeface="Arial" panose="020B0604020202020204" pitchFamily="34" charset="0"/>
                <a:cs typeface="Arial" panose="020B0604020202020204" pitchFamily="34" charset="0"/>
              </a:rPr>
              <a:t>how to source the data or collect them.</a:t>
            </a:r>
          </a:p>
          <a:p>
            <a:pPr marL="694689" lvl="1" indent="-457200" algn="l">
              <a:lnSpc>
                <a:spcPct val="150000"/>
              </a:lnSpc>
              <a:buFont typeface="+mj-lt"/>
              <a:buAutoNum type="arabicPeriod"/>
            </a:pPr>
            <a:r>
              <a:rPr lang="en-US" sz="2400" dirty="0">
                <a:solidFill>
                  <a:srgbClr val="000000"/>
                </a:solidFill>
                <a:latin typeface="Arial" panose="020B0604020202020204" pitchFamily="34" charset="0"/>
                <a:cs typeface="Arial" panose="020B0604020202020204" pitchFamily="34" charset="0"/>
              </a:rPr>
              <a:t>how to understand or work with the data</a:t>
            </a:r>
          </a:p>
          <a:p>
            <a:pPr marL="694690" lvl="1" indent="-457200" algn="l">
              <a:lnSpc>
                <a:spcPct val="150000"/>
              </a:lnSpc>
              <a:buFont typeface="+mj-lt"/>
              <a:buAutoNum type="arabicPeriod"/>
            </a:pPr>
            <a:r>
              <a:rPr lang="en-US" sz="2400" dirty="0">
                <a:solidFill>
                  <a:srgbClr val="000000"/>
                </a:solidFill>
                <a:latin typeface="Arial" panose="020B0604020202020204" pitchFamily="34" charset="0"/>
                <a:cs typeface="Arial" panose="020B0604020202020204" pitchFamily="34" charset="0"/>
              </a:rPr>
              <a:t>and how to prepare the data to meet the desired outcome.</a:t>
            </a:r>
          </a:p>
          <a:p>
            <a:pPr algn="l">
              <a:lnSpc>
                <a:spcPct val="150000"/>
              </a:lnSpc>
            </a:pPr>
            <a:endParaRPr lang="en-US" sz="2400" dirty="0">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762000" y="1741194"/>
            <a:ext cx="10124972" cy="1277786"/>
          </a:xfrm>
          <a:prstGeom prst="rect">
            <a:avLst/>
          </a:prstGeom>
        </p:spPr>
        <p:txBody>
          <a:bodyPr wrap="square" lIns="0" tIns="0" rIns="0" bIns="0" rtlCol="0" anchor="t">
            <a:spAutoFit/>
          </a:bodyPr>
          <a:lstStyle>
            <a:defPPr>
              <a:defRPr lang="en-US"/>
            </a:defPPr>
            <a:lvl1pPr>
              <a:lnSpc>
                <a:spcPts val="11060"/>
              </a:lnSpc>
              <a:defRPr sz="7200" b="1">
                <a:solidFill>
                  <a:srgbClr val="000000"/>
                </a:solidFill>
                <a:latin typeface="Arial" panose="020B0604020202020204" pitchFamily="34" charset="0"/>
                <a:cs typeface="Arial" panose="020B0604020202020204" pitchFamily="34" charset="0"/>
              </a:defRPr>
            </a:lvl1pPr>
          </a:lstStyle>
          <a:p>
            <a:r>
              <a:rPr lang="en-US" dirty="0"/>
              <a:t>Data Requirements</a:t>
            </a:r>
          </a:p>
        </p:txBody>
      </p:sp>
      <p:sp>
        <p:nvSpPr>
          <p:cNvPr id="7" name="Freeform 7"/>
          <p:cNvSpPr/>
          <p:nvPr/>
        </p:nvSpPr>
        <p:spPr>
          <a:xfrm>
            <a:off x="12954000" y="4457700"/>
            <a:ext cx="5486400" cy="5137153"/>
          </a:xfrm>
          <a:custGeom>
            <a:avLst/>
            <a:gdLst/>
            <a:ahLst/>
            <a:cxnLst/>
            <a:rect l="l" t="t" r="r" b="b"/>
            <a:pathLst>
              <a:path w="7669147" h="5988948">
                <a:moveTo>
                  <a:pt x="0" y="0"/>
                </a:moveTo>
                <a:lnTo>
                  <a:pt x="7669147" y="0"/>
                </a:lnTo>
                <a:lnTo>
                  <a:pt x="7669147" y="5988948"/>
                </a:lnTo>
                <a:lnTo>
                  <a:pt x="0" y="5988948"/>
                </a:lnTo>
                <a:lnTo>
                  <a:pt x="0" y="0"/>
                </a:lnTo>
                <a:close/>
              </a:path>
            </a:pathLst>
          </a:custGeom>
          <a:blipFill>
            <a:blip r:embed="rId2"/>
            <a:stretch>
              <a:fillRect l="-205954" t="-67353" b="-36342"/>
            </a:stretch>
          </a:blipFill>
        </p:spPr>
        <p:txBody>
          <a:bodyPr/>
          <a:lstStyle/>
          <a:p>
            <a:endParaRPr lang="en-US"/>
          </a:p>
        </p:txBody>
      </p:sp>
      <p:sp>
        <p:nvSpPr>
          <p:cNvPr id="8" name="TextBox 8"/>
          <p:cNvSpPr txBox="1"/>
          <p:nvPr/>
        </p:nvSpPr>
        <p:spPr>
          <a:xfrm>
            <a:off x="800100" y="3692857"/>
            <a:ext cx="11010900" cy="4431983"/>
          </a:xfrm>
          <a:prstGeom prst="rect">
            <a:avLst/>
          </a:prstGeom>
        </p:spPr>
        <p:txBody>
          <a:bodyPr wrap="square" lIns="0" tIns="0" rIns="0" bIns="0" rtlCol="0" anchor="t">
            <a:spAutoFit/>
          </a:bodyPr>
          <a:lstStyle/>
          <a:p>
            <a:r>
              <a:rPr lang="en-US" sz="2400" dirty="0"/>
              <a:t>Before proceeding with the methodology's data collection and preparation stages, it is crucial to define the data requirements specific to your use case and the models intended for training. </a:t>
            </a:r>
          </a:p>
          <a:p>
            <a:r>
              <a:rPr lang="en-US" sz="2400" dirty="0"/>
              <a:t>This includes:</a:t>
            </a:r>
          </a:p>
          <a:p>
            <a:r>
              <a:rPr lang="en-US" sz="2400" b="1" dirty="0"/>
              <a:t>Identifying Necessary Data:</a:t>
            </a:r>
          </a:p>
          <a:p>
            <a:pPr marL="342900" indent="-342900">
              <a:buFont typeface="Arial" panose="020B0604020202020204" pitchFamily="34" charset="0"/>
              <a:buChar char="•"/>
            </a:pPr>
            <a:r>
              <a:rPr lang="en-US" sz="2400" dirty="0"/>
              <a:t>Determine the content required for your analysis.</a:t>
            </a:r>
          </a:p>
          <a:p>
            <a:r>
              <a:rPr lang="en-US" sz="2400" b="1" dirty="0"/>
              <a:t>Specifying Data Formats:</a:t>
            </a:r>
          </a:p>
          <a:p>
            <a:pPr marL="342900" indent="-342900">
              <a:buFont typeface="Arial" panose="020B0604020202020204" pitchFamily="34" charset="0"/>
              <a:buChar char="•"/>
            </a:pPr>
            <a:r>
              <a:rPr lang="en-US" sz="2400" dirty="0"/>
              <a:t>Define the formats in which the data should be collected (e.g., CSV, JSON).</a:t>
            </a:r>
          </a:p>
          <a:p>
            <a:r>
              <a:rPr lang="en-US" sz="2400" b="1" dirty="0"/>
              <a:t>Determining Data Sources:</a:t>
            </a:r>
          </a:p>
          <a:p>
            <a:pPr marL="342900" indent="-342900">
              <a:buFont typeface="Arial" panose="020B0604020202020204" pitchFamily="34" charset="0"/>
              <a:buChar char="•"/>
            </a:pPr>
            <a:r>
              <a:rPr lang="en-US" sz="2400" dirty="0"/>
              <a:t>Identify the sources from which the initial data will be collected (e.g., databases, APIs, web scraping).</a:t>
            </a:r>
          </a:p>
          <a:p>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1852288"/>
            <a:ext cx="6794458" cy="1277786"/>
          </a:xfrm>
          <a:prstGeom prst="rect">
            <a:avLst/>
          </a:prstGeom>
        </p:spPr>
        <p:txBody>
          <a:bodyPr wrap="square" lIns="0" tIns="0" rIns="0" bIns="0" rtlCol="0" anchor="t">
            <a:spAutoFit/>
          </a:bodyPr>
          <a:lstStyle>
            <a:defPPr>
              <a:defRPr lang="en-US"/>
            </a:defPPr>
            <a:lvl1pPr>
              <a:lnSpc>
                <a:spcPts val="11060"/>
              </a:lnSpc>
              <a:defRPr sz="7200" b="1">
                <a:solidFill>
                  <a:srgbClr val="000000"/>
                </a:solidFill>
                <a:latin typeface="Arial" panose="020B0604020202020204" pitchFamily="34" charset="0"/>
                <a:cs typeface="Arial" panose="020B0604020202020204" pitchFamily="34" charset="0"/>
              </a:defRPr>
            </a:lvl1pPr>
          </a:lstStyle>
          <a:p>
            <a:r>
              <a:rPr lang="en-US" dirty="0"/>
              <a:t>Data Collection</a:t>
            </a:r>
          </a:p>
        </p:txBody>
      </p:sp>
      <p:sp>
        <p:nvSpPr>
          <p:cNvPr id="6" name="Freeform 6"/>
          <p:cNvSpPr/>
          <p:nvPr/>
        </p:nvSpPr>
        <p:spPr>
          <a:xfrm>
            <a:off x="11658600" y="5600700"/>
            <a:ext cx="6508992" cy="4686300"/>
          </a:xfrm>
          <a:custGeom>
            <a:avLst/>
            <a:gdLst/>
            <a:ahLst/>
            <a:cxnLst/>
            <a:rect l="l" t="t" r="r" b="b"/>
            <a:pathLst>
              <a:path w="5551164" h="4114800">
                <a:moveTo>
                  <a:pt x="0" y="0"/>
                </a:moveTo>
                <a:lnTo>
                  <a:pt x="5551164" y="0"/>
                </a:lnTo>
                <a:lnTo>
                  <a:pt x="555116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028700" y="4000500"/>
            <a:ext cx="10782300" cy="3321422"/>
          </a:xfrm>
          <a:prstGeom prst="rect">
            <a:avLst/>
          </a:prstGeom>
        </p:spPr>
        <p:txBody>
          <a:bodyPr wrap="square" lIns="0" tIns="0" rIns="0" bIns="0" rtlCol="0" anchor="t">
            <a:spAutoFit/>
          </a:bodyPr>
          <a:lstStyle/>
          <a:p>
            <a:pPr algn="l">
              <a:lnSpc>
                <a:spcPts val="4399"/>
              </a:lnSpc>
            </a:pPr>
            <a:r>
              <a:rPr lang="en-US" sz="2400" dirty="0">
                <a:solidFill>
                  <a:srgbClr val="000000"/>
                </a:solidFill>
                <a:latin typeface="Roboto"/>
              </a:rPr>
              <a:t>In this phase, the data requirements are revised, and decisions are made about whether the collection requires more or less data.</a:t>
            </a:r>
          </a:p>
          <a:p>
            <a:pPr algn="l">
              <a:lnSpc>
                <a:spcPts val="4399"/>
              </a:lnSpc>
            </a:pPr>
            <a:endParaRPr lang="en-US" sz="2400" dirty="0">
              <a:solidFill>
                <a:srgbClr val="000000"/>
              </a:solidFill>
              <a:latin typeface="Roboto"/>
            </a:endParaRPr>
          </a:p>
          <a:p>
            <a:pPr algn="l">
              <a:lnSpc>
                <a:spcPts val="4399"/>
              </a:lnSpc>
            </a:pPr>
            <a:r>
              <a:rPr lang="en-US" sz="2400" dirty="0">
                <a:solidFill>
                  <a:srgbClr val="000000"/>
                </a:solidFill>
                <a:latin typeface="Roboto"/>
              </a:rPr>
              <a:t>Once the data ingredients are collected, then in the data collection stage, the data scientist will have a good understanding of what they will be working with.</a:t>
            </a:r>
          </a:p>
          <a:p>
            <a:pPr algn="l">
              <a:lnSpc>
                <a:spcPts val="4399"/>
              </a:lnSpc>
            </a:pPr>
            <a:endParaRPr lang="en-US" sz="2400" dirty="0">
              <a:solidFill>
                <a:srgbClr val="000000"/>
              </a:solidFill>
              <a:latin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1852288"/>
            <a:ext cx="6794458" cy="1277786"/>
          </a:xfrm>
          <a:prstGeom prst="rect">
            <a:avLst/>
          </a:prstGeom>
        </p:spPr>
        <p:txBody>
          <a:bodyPr wrap="square" lIns="0" tIns="0" rIns="0" bIns="0" rtlCol="0" anchor="t">
            <a:spAutoFit/>
          </a:bodyPr>
          <a:lstStyle>
            <a:defPPr>
              <a:defRPr lang="en-US"/>
            </a:defPPr>
            <a:lvl1pPr>
              <a:lnSpc>
                <a:spcPts val="11060"/>
              </a:lnSpc>
              <a:defRPr sz="7200" b="1">
                <a:solidFill>
                  <a:srgbClr val="000000"/>
                </a:solidFill>
                <a:latin typeface="Arial" panose="020B0604020202020204" pitchFamily="34" charset="0"/>
                <a:cs typeface="Arial" panose="020B0604020202020204" pitchFamily="34" charset="0"/>
              </a:defRPr>
            </a:lvl1pPr>
          </a:lstStyle>
          <a:p>
            <a:r>
              <a:rPr lang="en-US" dirty="0"/>
              <a:t>Data Collection</a:t>
            </a:r>
          </a:p>
        </p:txBody>
      </p:sp>
      <p:sp>
        <p:nvSpPr>
          <p:cNvPr id="6" name="Freeform 6"/>
          <p:cNvSpPr/>
          <p:nvPr/>
        </p:nvSpPr>
        <p:spPr>
          <a:xfrm>
            <a:off x="11734800" y="5241742"/>
            <a:ext cx="5603239" cy="4930958"/>
          </a:xfrm>
          <a:custGeom>
            <a:avLst/>
            <a:gdLst/>
            <a:ahLst/>
            <a:cxnLst/>
            <a:rect l="l" t="t" r="r" b="b"/>
            <a:pathLst>
              <a:path w="4743285" h="4114800">
                <a:moveTo>
                  <a:pt x="0" y="0"/>
                </a:moveTo>
                <a:lnTo>
                  <a:pt x="4743286" y="0"/>
                </a:lnTo>
                <a:lnTo>
                  <a:pt x="474328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028700" y="3894297"/>
            <a:ext cx="15963900" cy="3315010"/>
          </a:xfrm>
          <a:prstGeom prst="rect">
            <a:avLst/>
          </a:prstGeom>
        </p:spPr>
        <p:txBody>
          <a:bodyPr wrap="square" lIns="0" tIns="0" rIns="0" bIns="0" rtlCol="0" anchor="t">
            <a:spAutoFit/>
          </a:bodyPr>
          <a:lstStyle>
            <a:defPPr>
              <a:defRPr lang="en-US"/>
            </a:defPPr>
            <a:lvl1pPr>
              <a:lnSpc>
                <a:spcPts val="4399"/>
              </a:lnSpc>
              <a:defRPr sz="2400">
                <a:solidFill>
                  <a:srgbClr val="000000"/>
                </a:solidFill>
                <a:latin typeface="Roboto"/>
              </a:defRPr>
            </a:lvl1pPr>
          </a:lstStyle>
          <a:p>
            <a:r>
              <a:rPr lang="en-US" dirty="0"/>
              <a:t>Techniques such as descriptive statistics and visualization can be applied to the data set, to assess the content, quality, and initial insights about the data. Gaps in data will be identified and plans to either fill or make substitutions will have to be made.</a:t>
            </a:r>
          </a:p>
          <a:p>
            <a:endParaRPr lang="en-US" dirty="0"/>
          </a:p>
          <a:p>
            <a:r>
              <a:rPr lang="en-US" dirty="0"/>
              <a:t>In essence, the ingredients are now sitting on the cutting board.</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71741" y="2437645"/>
            <a:ext cx="9369638" cy="7654214"/>
            <a:chOff x="0" y="0"/>
            <a:chExt cx="9454374" cy="7160387"/>
          </a:xfrm>
        </p:grpSpPr>
        <p:pic>
          <p:nvPicPr>
            <p:cNvPr id="4" name="Picture 4"/>
            <p:cNvPicPr>
              <a:picLocks noChangeAspect="1"/>
            </p:cNvPicPr>
            <p:nvPr/>
          </p:nvPicPr>
          <p:blipFill>
            <a:blip r:embed="rId2"/>
            <a:srcRect l="512" t="20817" r="51272" b="2480"/>
            <a:stretch>
              <a:fillRect/>
            </a:stretch>
          </p:blipFill>
          <p:spPr>
            <a:xfrm>
              <a:off x="0" y="0"/>
              <a:ext cx="9454374" cy="7160387"/>
            </a:xfrm>
            <a:prstGeom prst="rect">
              <a:avLst/>
            </a:prstGeom>
          </p:spPr>
        </p:pic>
      </p:grpSp>
      <p:sp>
        <p:nvSpPr>
          <p:cNvPr id="6" name="TextBox 6"/>
          <p:cNvSpPr txBox="1"/>
          <p:nvPr/>
        </p:nvSpPr>
        <p:spPr>
          <a:xfrm>
            <a:off x="9609174" y="2178057"/>
            <a:ext cx="7650126" cy="1378070"/>
          </a:xfrm>
          <a:prstGeom prst="rect">
            <a:avLst/>
          </a:prstGeom>
        </p:spPr>
        <p:txBody>
          <a:bodyPr lIns="0" tIns="0" rIns="0" bIns="0" rtlCol="0" anchor="t">
            <a:spAutoFit/>
          </a:bodyPr>
          <a:lstStyle/>
          <a:p>
            <a:pPr algn="l">
              <a:lnSpc>
                <a:spcPts val="11900"/>
              </a:lnSpc>
            </a:pPr>
            <a:r>
              <a:rPr lang="en-US" sz="7200" b="1" dirty="0">
                <a:solidFill>
                  <a:srgbClr val="000000"/>
                </a:solidFill>
                <a:latin typeface="Arial" panose="020B0604020202020204" pitchFamily="34" charset="0"/>
                <a:cs typeface="Arial" panose="020B0604020202020204" pitchFamily="34" charset="0"/>
              </a:rPr>
              <a:t>Step 2:</a:t>
            </a:r>
          </a:p>
        </p:txBody>
      </p:sp>
      <p:sp>
        <p:nvSpPr>
          <p:cNvPr id="7" name="TextBox 7"/>
          <p:cNvSpPr txBox="1"/>
          <p:nvPr/>
        </p:nvSpPr>
        <p:spPr>
          <a:xfrm>
            <a:off x="9848408" y="4079106"/>
            <a:ext cx="7171658" cy="1064394"/>
          </a:xfrm>
          <a:prstGeom prst="rect">
            <a:avLst/>
          </a:prstGeom>
        </p:spPr>
        <p:txBody>
          <a:bodyPr lIns="0" tIns="0" rIns="0" bIns="0" rtlCol="0" anchor="t">
            <a:spAutoFit/>
          </a:bodyPr>
          <a:lstStyle/>
          <a:p>
            <a:pPr algn="l">
              <a:lnSpc>
                <a:spcPts val="4399"/>
              </a:lnSpc>
            </a:pPr>
            <a:r>
              <a:rPr lang="en-US" sz="2400" dirty="0">
                <a:solidFill>
                  <a:srgbClr val="000000"/>
                </a:solidFill>
                <a:latin typeface="Roboto"/>
              </a:rPr>
              <a:t>From Understanding to Preparation and from Modeling to Evaluation.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1852288"/>
            <a:ext cx="9410700" cy="1277786"/>
          </a:xfrm>
          <a:prstGeom prst="rect">
            <a:avLst/>
          </a:prstGeom>
        </p:spPr>
        <p:txBody>
          <a:bodyPr wrap="square" lIns="0" tIns="0" rIns="0" bIns="0" rtlCol="0" anchor="t">
            <a:spAutoFit/>
          </a:bodyPr>
          <a:lstStyle>
            <a:defPPr>
              <a:defRPr lang="en-US"/>
            </a:defPPr>
            <a:lvl1pPr>
              <a:lnSpc>
                <a:spcPts val="11060"/>
              </a:lnSpc>
              <a:defRPr sz="7200" b="1">
                <a:solidFill>
                  <a:srgbClr val="000000"/>
                </a:solidFill>
                <a:latin typeface="Arial" panose="020B0604020202020204" pitchFamily="34" charset="0"/>
                <a:cs typeface="Arial" panose="020B0604020202020204" pitchFamily="34" charset="0"/>
              </a:defRPr>
            </a:lvl1pPr>
          </a:lstStyle>
          <a:p>
            <a:r>
              <a:rPr lang="en-US" dirty="0"/>
              <a:t>Data Understanding</a:t>
            </a:r>
          </a:p>
        </p:txBody>
      </p:sp>
      <p:sp>
        <p:nvSpPr>
          <p:cNvPr id="7" name="Freeform 7"/>
          <p:cNvSpPr/>
          <p:nvPr/>
        </p:nvSpPr>
        <p:spPr>
          <a:xfrm>
            <a:off x="13207844" y="5625182"/>
            <a:ext cx="4782804" cy="4457683"/>
          </a:xfrm>
          <a:custGeom>
            <a:avLst/>
            <a:gdLst/>
            <a:ahLst/>
            <a:cxnLst/>
            <a:rect l="l" t="t" r="r" b="b"/>
            <a:pathLst>
              <a:path w="4275117" h="4114800">
                <a:moveTo>
                  <a:pt x="0" y="0"/>
                </a:moveTo>
                <a:lnTo>
                  <a:pt x="4275117" y="0"/>
                </a:lnTo>
                <a:lnTo>
                  <a:pt x="42751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p:cNvSpPr txBox="1"/>
          <p:nvPr/>
        </p:nvSpPr>
        <p:spPr>
          <a:xfrm>
            <a:off x="1034143" y="3867997"/>
            <a:ext cx="13976286" cy="2846933"/>
          </a:xfrm>
          <a:prstGeom prst="rect">
            <a:avLst/>
          </a:prstGeom>
        </p:spPr>
        <p:txBody>
          <a:bodyPr lIns="0" tIns="0" rIns="0" bIns="0" rtlCol="0" anchor="t">
            <a:spAutoFit/>
          </a:bodyPr>
          <a:lstStyle/>
          <a:p>
            <a:pPr algn="l">
              <a:lnSpc>
                <a:spcPct val="200000"/>
              </a:lnSpc>
            </a:pPr>
            <a:r>
              <a:rPr lang="en-US" sz="2400" dirty="0">
                <a:solidFill>
                  <a:srgbClr val="000000"/>
                </a:solidFill>
                <a:latin typeface="Roboto"/>
              </a:rPr>
              <a:t>Data understanding encompasses all activities related to constructing the data set.</a:t>
            </a:r>
          </a:p>
          <a:p>
            <a:pPr algn="l">
              <a:lnSpc>
                <a:spcPct val="200000"/>
              </a:lnSpc>
            </a:pPr>
            <a:r>
              <a:rPr lang="en-US" sz="2400" dirty="0">
                <a:solidFill>
                  <a:srgbClr val="000000"/>
                </a:solidFill>
                <a:latin typeface="Roboto"/>
              </a:rPr>
              <a:t>Essentially, the data understanding section of the data science methodology answers the question:</a:t>
            </a:r>
            <a:br>
              <a:rPr lang="en-US" sz="2400" dirty="0">
                <a:solidFill>
                  <a:srgbClr val="000000"/>
                </a:solidFill>
                <a:latin typeface="Roboto"/>
              </a:rPr>
            </a:br>
            <a:endParaRPr lang="en-US" sz="2400" dirty="0">
              <a:solidFill>
                <a:srgbClr val="000000"/>
              </a:solidFill>
              <a:latin typeface="Roboto"/>
            </a:endParaRPr>
          </a:p>
          <a:p>
            <a:pPr marL="474979" lvl="1" indent="-237490" algn="l">
              <a:lnSpc>
                <a:spcPct val="200000"/>
              </a:lnSpc>
              <a:buFont typeface="Arial"/>
              <a:buChar char="•"/>
            </a:pPr>
            <a:r>
              <a:rPr lang="en-US" sz="2400" dirty="0">
                <a:solidFill>
                  <a:srgbClr val="000000"/>
                </a:solidFill>
                <a:latin typeface="Roboto"/>
              </a:rPr>
              <a:t>Is the data that you collected representative of the problem to be solved?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34143" y="1787069"/>
            <a:ext cx="9105900" cy="1277786"/>
          </a:xfrm>
          <a:prstGeom prst="rect">
            <a:avLst/>
          </a:prstGeom>
        </p:spPr>
        <p:txBody>
          <a:bodyPr wrap="square" lIns="0" tIns="0" rIns="0" bIns="0" rtlCol="0" anchor="t">
            <a:spAutoFit/>
          </a:bodyPr>
          <a:lstStyle>
            <a:defPPr>
              <a:defRPr lang="en-US"/>
            </a:defPPr>
            <a:lvl1pPr>
              <a:lnSpc>
                <a:spcPts val="11060"/>
              </a:lnSpc>
              <a:defRPr sz="7200" b="1">
                <a:solidFill>
                  <a:srgbClr val="000000"/>
                </a:solidFill>
                <a:latin typeface="Arial" panose="020B0604020202020204" pitchFamily="34" charset="0"/>
                <a:cs typeface="Arial" panose="020B0604020202020204" pitchFamily="34" charset="0"/>
              </a:defRPr>
            </a:lvl1pPr>
          </a:lstStyle>
          <a:p>
            <a:r>
              <a:rPr lang="en-US" dirty="0"/>
              <a:t>Data Preparation</a:t>
            </a:r>
          </a:p>
        </p:txBody>
      </p:sp>
      <p:sp>
        <p:nvSpPr>
          <p:cNvPr id="7" name="Freeform 7"/>
          <p:cNvSpPr/>
          <p:nvPr/>
        </p:nvSpPr>
        <p:spPr>
          <a:xfrm>
            <a:off x="12294443" y="2425962"/>
            <a:ext cx="5192486" cy="6762877"/>
          </a:xfrm>
          <a:custGeom>
            <a:avLst/>
            <a:gdLst/>
            <a:ahLst/>
            <a:cxnLst/>
            <a:rect l="l" t="t" r="r" b="b"/>
            <a:pathLst>
              <a:path w="4040949" h="5370032">
                <a:moveTo>
                  <a:pt x="0" y="0"/>
                </a:moveTo>
                <a:lnTo>
                  <a:pt x="4040949" y="0"/>
                </a:lnTo>
                <a:lnTo>
                  <a:pt x="4040949" y="5370032"/>
                </a:lnTo>
                <a:lnTo>
                  <a:pt x="0" y="53700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p:cNvSpPr txBox="1"/>
          <p:nvPr/>
        </p:nvSpPr>
        <p:spPr>
          <a:xfrm>
            <a:off x="914400" y="3567946"/>
            <a:ext cx="13976286" cy="2616101"/>
          </a:xfrm>
          <a:prstGeom prst="rect">
            <a:avLst/>
          </a:prstGeom>
        </p:spPr>
        <p:txBody>
          <a:bodyPr lIns="0" tIns="0" rIns="0" bIns="0" rtlCol="0" anchor="t">
            <a:spAutoFit/>
          </a:bodyPr>
          <a:lstStyle/>
          <a:p>
            <a:pPr marL="474979" lvl="1" indent="-237490" algn="l">
              <a:lnSpc>
                <a:spcPct val="250000"/>
              </a:lnSpc>
              <a:buFont typeface="Arial"/>
              <a:buChar char="•"/>
            </a:pPr>
            <a:r>
              <a:rPr lang="en-US" sz="2400" dirty="0">
                <a:solidFill>
                  <a:srgbClr val="000000"/>
                </a:solidFill>
                <a:latin typeface="Roboto"/>
              </a:rPr>
              <a:t>Clean and preprocess data to remove unwanted elements.</a:t>
            </a:r>
          </a:p>
          <a:p>
            <a:pPr marL="474979" lvl="1" indent="-237490" algn="l">
              <a:lnSpc>
                <a:spcPct val="250000"/>
              </a:lnSpc>
              <a:buFont typeface="Arial"/>
              <a:buChar char="•"/>
            </a:pPr>
            <a:r>
              <a:rPr lang="en-US" sz="2400" dirty="0">
                <a:solidFill>
                  <a:srgbClr val="000000"/>
                </a:solidFill>
                <a:latin typeface="Roboto"/>
              </a:rPr>
              <a:t>Handle missing values, duplicates, and formatting issues.</a:t>
            </a:r>
          </a:p>
          <a:p>
            <a:pPr marL="474979" lvl="1" indent="-237490" algn="l">
              <a:lnSpc>
                <a:spcPct val="250000"/>
              </a:lnSpc>
              <a:buFont typeface="Arial"/>
              <a:buChar char="•"/>
            </a:pPr>
            <a:r>
              <a:rPr lang="en-US" sz="2400" dirty="0">
                <a:solidFill>
                  <a:srgbClr val="000000"/>
                </a:solidFill>
                <a:latin typeface="Roboto"/>
              </a:rPr>
              <a:t>Perform feature engineering to enhance data for modeling.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233" y="1638300"/>
            <a:ext cx="17749533" cy="8312687"/>
          </a:xfrm>
          <a:custGeom>
            <a:avLst/>
            <a:gdLst/>
            <a:ahLst/>
            <a:cxnLst/>
            <a:rect l="l" t="t" r="r" b="b"/>
            <a:pathLst>
              <a:path w="18125465" h="8579387">
                <a:moveTo>
                  <a:pt x="0" y="0"/>
                </a:moveTo>
                <a:lnTo>
                  <a:pt x="18125465" y="0"/>
                </a:lnTo>
                <a:lnTo>
                  <a:pt x="18125465" y="8579387"/>
                </a:lnTo>
                <a:lnTo>
                  <a:pt x="0" y="8579387"/>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10989024" y="2095500"/>
            <a:ext cx="6270276" cy="7203902"/>
          </a:xfrm>
          <a:custGeom>
            <a:avLst/>
            <a:gdLst/>
            <a:ahLst/>
            <a:cxnLst/>
            <a:rect l="l" t="t" r="r" b="b"/>
            <a:pathLst>
              <a:path w="6270276" h="7203902">
                <a:moveTo>
                  <a:pt x="0" y="0"/>
                </a:moveTo>
                <a:lnTo>
                  <a:pt x="6270276" y="0"/>
                </a:lnTo>
                <a:lnTo>
                  <a:pt x="6270276" y="7203902"/>
                </a:lnTo>
                <a:lnTo>
                  <a:pt x="0" y="72039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028700" y="2881869"/>
            <a:ext cx="6988143" cy="1298176"/>
          </a:xfrm>
          <a:prstGeom prst="rect">
            <a:avLst/>
          </a:prstGeom>
        </p:spPr>
        <p:txBody>
          <a:bodyPr lIns="0" tIns="0" rIns="0" bIns="0" rtlCol="0" anchor="t">
            <a:spAutoFit/>
          </a:bodyPr>
          <a:lstStyle/>
          <a:p>
            <a:pPr algn="l">
              <a:lnSpc>
                <a:spcPts val="11060"/>
              </a:lnSpc>
            </a:pPr>
            <a:r>
              <a:rPr lang="en-US" sz="7200" b="1" dirty="0">
                <a:solidFill>
                  <a:srgbClr val="000000"/>
                </a:solidFill>
                <a:latin typeface="Arial" panose="020B0604020202020204" pitchFamily="34" charset="0"/>
                <a:cs typeface="Arial" panose="020B0604020202020204" pitchFamily="34" charset="0"/>
              </a:rPr>
              <a:t>Modeling</a:t>
            </a:r>
          </a:p>
        </p:txBody>
      </p:sp>
      <p:sp>
        <p:nvSpPr>
          <p:cNvPr id="8" name="TextBox 8"/>
          <p:cNvSpPr txBox="1"/>
          <p:nvPr/>
        </p:nvSpPr>
        <p:spPr>
          <a:xfrm>
            <a:off x="1028700" y="4762500"/>
            <a:ext cx="9563100" cy="2840008"/>
          </a:xfrm>
          <a:prstGeom prst="rect">
            <a:avLst/>
          </a:prstGeom>
        </p:spPr>
        <p:txBody>
          <a:bodyPr wrap="square" lIns="0" tIns="0" rIns="0" bIns="0" rtlCol="0" anchor="t">
            <a:spAutoFit/>
          </a:bodyPr>
          <a:lstStyle/>
          <a:p>
            <a:pPr marL="474979" lvl="1" indent="-237490" algn="l">
              <a:lnSpc>
                <a:spcPct val="200000"/>
              </a:lnSpc>
              <a:buFont typeface="Arial"/>
              <a:buChar char="•"/>
            </a:pPr>
            <a:r>
              <a:rPr lang="en-US" sz="2400" dirty="0">
                <a:solidFill>
                  <a:srgbClr val="000000"/>
                </a:solidFill>
                <a:latin typeface="Arial" panose="020B0604020202020204" pitchFamily="34" charset="0"/>
                <a:cs typeface="Arial" panose="020B0604020202020204" pitchFamily="34" charset="0"/>
              </a:rPr>
              <a:t>Develop descriptive or predictive models.</a:t>
            </a:r>
          </a:p>
          <a:p>
            <a:pPr marL="474979" lvl="1" indent="-237490" algn="l">
              <a:lnSpc>
                <a:spcPct val="200000"/>
              </a:lnSpc>
              <a:buFont typeface="Arial"/>
              <a:buChar char="•"/>
            </a:pPr>
            <a:r>
              <a:rPr lang="en-US" sz="2400" dirty="0">
                <a:solidFill>
                  <a:srgbClr val="000000"/>
                </a:solidFill>
                <a:latin typeface="Arial" panose="020B0604020202020204" pitchFamily="34" charset="0"/>
                <a:cs typeface="Arial" panose="020B0604020202020204" pitchFamily="34" charset="0"/>
              </a:rPr>
              <a:t>Use training sets for predictive modeling.</a:t>
            </a:r>
          </a:p>
          <a:p>
            <a:pPr marL="474979" lvl="1" indent="-237490" algn="l">
              <a:lnSpc>
                <a:spcPct val="200000"/>
              </a:lnSpc>
              <a:buFont typeface="Arial"/>
              <a:buChar char="•"/>
            </a:pPr>
            <a:r>
              <a:rPr lang="en-US" sz="2400" dirty="0">
                <a:solidFill>
                  <a:srgbClr val="000000"/>
                </a:solidFill>
                <a:latin typeface="Arial" panose="020B0604020202020204" pitchFamily="34" charset="0"/>
                <a:cs typeface="Arial" panose="020B0604020202020204" pitchFamily="34" charset="0"/>
              </a:rPr>
              <a:t>Experiment with different algorithms and refine the model.</a:t>
            </a:r>
          </a:p>
          <a:p>
            <a:pPr algn="l">
              <a:lnSpc>
                <a:spcPct val="200000"/>
              </a:lnSpc>
            </a:pPr>
            <a:endParaRPr lang="en-US" sz="2400" dirty="0">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1952388" y="2057400"/>
            <a:ext cx="6335612" cy="8229600"/>
            <a:chOff x="0" y="0"/>
            <a:chExt cx="8447483" cy="10972800"/>
          </a:xfrm>
        </p:grpSpPr>
        <p:pic>
          <p:nvPicPr>
            <p:cNvPr id="4" name="Picture 4"/>
            <p:cNvPicPr>
              <a:picLocks noChangeAspect="1"/>
            </p:cNvPicPr>
            <p:nvPr/>
          </p:nvPicPr>
          <p:blipFill>
            <a:blip r:embed="rId3"/>
            <a:srcRect l="41185" r="17338"/>
            <a:stretch>
              <a:fillRect/>
            </a:stretch>
          </p:blipFill>
          <p:spPr>
            <a:xfrm>
              <a:off x="0" y="0"/>
              <a:ext cx="8447483" cy="10972800"/>
            </a:xfrm>
            <a:prstGeom prst="rect">
              <a:avLst/>
            </a:prstGeom>
          </p:spPr>
        </p:pic>
      </p:grpSp>
      <p:sp>
        <p:nvSpPr>
          <p:cNvPr id="5" name="TextBox 5"/>
          <p:cNvSpPr txBox="1"/>
          <p:nvPr/>
        </p:nvSpPr>
        <p:spPr>
          <a:xfrm>
            <a:off x="720858" y="1943828"/>
            <a:ext cx="10861541" cy="1509259"/>
          </a:xfrm>
          <a:prstGeom prst="rect">
            <a:avLst/>
          </a:prstGeom>
        </p:spPr>
        <p:txBody>
          <a:bodyPr wrap="square" lIns="0" tIns="0" rIns="0" bIns="0" rtlCol="0" anchor="t">
            <a:spAutoFit/>
          </a:bodyPr>
          <a:lstStyle/>
          <a:p>
            <a:pPr algn="l">
              <a:lnSpc>
                <a:spcPts val="12880"/>
              </a:lnSpc>
            </a:pPr>
            <a:r>
              <a:rPr lang="en-US" sz="9200" b="1" dirty="0">
                <a:solidFill>
                  <a:srgbClr val="000000"/>
                </a:solidFill>
                <a:latin typeface="Arial" panose="020B0604020202020204" pitchFamily="34" charset="0"/>
                <a:cs typeface="Arial" panose="020B0604020202020204" pitchFamily="34" charset="0"/>
              </a:rPr>
              <a:t>Course Overview</a:t>
            </a:r>
          </a:p>
        </p:txBody>
      </p:sp>
      <p:sp>
        <p:nvSpPr>
          <p:cNvPr id="6" name="TextBox 6"/>
          <p:cNvSpPr txBox="1"/>
          <p:nvPr/>
        </p:nvSpPr>
        <p:spPr>
          <a:xfrm>
            <a:off x="720859" y="3993785"/>
            <a:ext cx="10404341" cy="5565691"/>
          </a:xfrm>
          <a:prstGeom prst="rect">
            <a:avLst/>
          </a:prstGeom>
        </p:spPr>
        <p:txBody>
          <a:bodyPr wrap="square" lIns="0" tIns="0" rIns="0" bIns="0" rtlCol="0" anchor="t">
            <a:spAutoFit/>
          </a:bodyPr>
          <a:lstStyle/>
          <a:p>
            <a:pPr algn="l">
              <a:lnSpc>
                <a:spcPts val="4399"/>
              </a:lnSpc>
            </a:pPr>
            <a:r>
              <a:rPr lang="en-US" sz="2000" dirty="0">
                <a:solidFill>
                  <a:srgbClr val="000000"/>
                </a:solidFill>
                <a:latin typeface="Arial" panose="020B0604020202020204" pitchFamily="34" charset="0"/>
                <a:cs typeface="Arial" panose="020B0604020202020204" pitchFamily="34" charset="0"/>
              </a:rPr>
              <a:t>If there is a shortcut to becoming a Data Scientist, then learning to think and work like a successful Data Scientist is it. </a:t>
            </a:r>
          </a:p>
          <a:p>
            <a:pPr algn="l">
              <a:lnSpc>
                <a:spcPts val="4399"/>
              </a:lnSpc>
            </a:pPr>
            <a:endParaRPr lang="en-US" sz="2000" dirty="0">
              <a:solidFill>
                <a:srgbClr val="000000"/>
              </a:solidFill>
              <a:latin typeface="Arial" panose="020B0604020202020204" pitchFamily="34" charset="0"/>
              <a:cs typeface="Arial" panose="020B0604020202020204" pitchFamily="34" charset="0"/>
            </a:endParaRPr>
          </a:p>
          <a:p>
            <a:pPr algn="l">
              <a:lnSpc>
                <a:spcPts val="4399"/>
              </a:lnSpc>
            </a:pPr>
            <a:r>
              <a:rPr lang="en-US" sz="2000" dirty="0">
                <a:solidFill>
                  <a:srgbClr val="000000"/>
                </a:solidFill>
                <a:latin typeface="Arial" panose="020B0604020202020204" pitchFamily="34" charset="0"/>
                <a:cs typeface="Arial" panose="020B0604020202020204" pitchFamily="34" charset="0"/>
              </a:rPr>
              <a:t>In this course, you will learn and then apply this methodology that you can use to tackle any Data Science scenario. </a:t>
            </a:r>
          </a:p>
          <a:p>
            <a:pPr algn="l">
              <a:lnSpc>
                <a:spcPts val="4399"/>
              </a:lnSpc>
            </a:pPr>
            <a:r>
              <a:rPr lang="en-US" sz="2000" dirty="0">
                <a:solidFill>
                  <a:srgbClr val="000000"/>
                </a:solidFill>
                <a:latin typeface="Arial" panose="020B0604020202020204" pitchFamily="34" charset="0"/>
                <a:cs typeface="Arial" panose="020B0604020202020204" pitchFamily="34" charset="0"/>
              </a:rPr>
              <a:t>You’ll explore two notable data science methodologies, Foundational Data Science Methodology, and the six-stage CRISP-DM data science methodology and learn how to apply these data science methodologies. </a:t>
            </a:r>
          </a:p>
          <a:p>
            <a:pPr algn="l">
              <a:lnSpc>
                <a:spcPts val="4399"/>
              </a:lnSpc>
            </a:pPr>
            <a:endParaRPr lang="en-US" sz="2000" dirty="0">
              <a:solidFill>
                <a:srgbClr val="000000"/>
              </a:solidFill>
              <a:latin typeface="Arial" panose="020B0604020202020204" pitchFamily="34" charset="0"/>
              <a:cs typeface="Arial" panose="020B0604020202020204" pitchFamily="34" charset="0"/>
            </a:endParaRPr>
          </a:p>
          <a:p>
            <a:pPr algn="l">
              <a:lnSpc>
                <a:spcPts val="4400"/>
              </a:lnSpc>
            </a:pPr>
            <a:endParaRPr lang="en-US" sz="2000" dirty="0">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09625" y="1485900"/>
            <a:ext cx="16668750" cy="8305800"/>
          </a:xfrm>
          <a:custGeom>
            <a:avLst/>
            <a:gdLst/>
            <a:ahLst/>
            <a:cxnLst/>
            <a:rect l="l" t="t" r="r" b="b"/>
            <a:pathLst>
              <a:path w="18288000" h="9122434">
                <a:moveTo>
                  <a:pt x="0" y="0"/>
                </a:moveTo>
                <a:lnTo>
                  <a:pt x="18288000" y="0"/>
                </a:lnTo>
                <a:lnTo>
                  <a:pt x="18288000" y="9122434"/>
                </a:lnTo>
                <a:lnTo>
                  <a:pt x="0" y="9122434"/>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12507699" y="3287770"/>
            <a:ext cx="5136874" cy="5668275"/>
          </a:xfrm>
          <a:custGeom>
            <a:avLst/>
            <a:gdLst/>
            <a:ahLst/>
            <a:cxnLst/>
            <a:rect l="l" t="t" r="r" b="b"/>
            <a:pathLst>
              <a:path w="5136874" h="5668275">
                <a:moveTo>
                  <a:pt x="0" y="0"/>
                </a:moveTo>
                <a:lnTo>
                  <a:pt x="5136874" y="0"/>
                </a:lnTo>
                <a:lnTo>
                  <a:pt x="5136874" y="5668275"/>
                </a:lnTo>
                <a:lnTo>
                  <a:pt x="0" y="5668275"/>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1027313" y="2640189"/>
            <a:ext cx="6988143" cy="1298176"/>
          </a:xfrm>
          <a:prstGeom prst="rect">
            <a:avLst/>
          </a:prstGeom>
        </p:spPr>
        <p:txBody>
          <a:bodyPr lIns="0" tIns="0" rIns="0" bIns="0" rtlCol="0" anchor="t">
            <a:spAutoFit/>
          </a:bodyPr>
          <a:lstStyle/>
          <a:p>
            <a:pPr algn="l">
              <a:lnSpc>
                <a:spcPts val="11060"/>
              </a:lnSpc>
            </a:pPr>
            <a:r>
              <a:rPr lang="en-US" sz="7200" b="1" dirty="0">
                <a:solidFill>
                  <a:srgbClr val="000000"/>
                </a:solidFill>
                <a:latin typeface="Arial" panose="020B0604020202020204" pitchFamily="34" charset="0"/>
                <a:cs typeface="Arial" panose="020B0604020202020204" pitchFamily="34" charset="0"/>
              </a:rPr>
              <a:t>Deployment</a:t>
            </a:r>
          </a:p>
        </p:txBody>
      </p:sp>
      <p:sp>
        <p:nvSpPr>
          <p:cNvPr id="8" name="TextBox 8"/>
          <p:cNvSpPr txBox="1"/>
          <p:nvPr/>
        </p:nvSpPr>
        <p:spPr>
          <a:xfrm>
            <a:off x="914400" y="4686300"/>
            <a:ext cx="11125200" cy="3872920"/>
          </a:xfrm>
          <a:prstGeom prst="rect">
            <a:avLst/>
          </a:prstGeom>
        </p:spPr>
        <p:txBody>
          <a:bodyPr wrap="square" lIns="0" tIns="0" rIns="0" bIns="0" rtlCol="0" anchor="t">
            <a:spAutoFit/>
          </a:bodyPr>
          <a:lstStyle/>
          <a:p>
            <a:pPr marL="474979" lvl="1" indent="-237490" algn="l">
              <a:lnSpc>
                <a:spcPts val="4399"/>
              </a:lnSpc>
              <a:buFont typeface="Arial"/>
              <a:buChar char="•"/>
            </a:pPr>
            <a:r>
              <a:rPr lang="en-US" sz="2400" dirty="0">
                <a:solidFill>
                  <a:srgbClr val="000000"/>
                </a:solidFill>
                <a:latin typeface="Arial" panose="020B0604020202020204" pitchFamily="34" charset="0"/>
                <a:cs typeface="Arial" panose="020B0604020202020204" pitchFamily="34" charset="0"/>
              </a:rPr>
              <a:t>Once the model is evaluated and the data scientist is confident it will work, </a:t>
            </a:r>
          </a:p>
          <a:p>
            <a:pPr algn="l">
              <a:lnSpc>
                <a:spcPts val="4399"/>
              </a:lnSpc>
            </a:pPr>
            <a:r>
              <a:rPr lang="en-US" sz="2400" dirty="0">
                <a:solidFill>
                  <a:srgbClr val="000000"/>
                </a:solidFill>
                <a:latin typeface="Arial" panose="020B0604020202020204" pitchFamily="34" charset="0"/>
                <a:cs typeface="Arial" panose="020B0604020202020204" pitchFamily="34" charset="0"/>
              </a:rPr>
              <a:t>       it is deployed and put to the ultimate test.</a:t>
            </a:r>
          </a:p>
          <a:p>
            <a:pPr algn="l">
              <a:lnSpc>
                <a:spcPts val="4399"/>
              </a:lnSpc>
            </a:pPr>
            <a:endParaRPr lang="en-US" sz="2400" dirty="0">
              <a:solidFill>
                <a:srgbClr val="000000"/>
              </a:solidFill>
              <a:latin typeface="Arial" panose="020B0604020202020204" pitchFamily="34" charset="0"/>
              <a:cs typeface="Arial" panose="020B0604020202020204" pitchFamily="34" charset="0"/>
            </a:endParaRPr>
          </a:p>
          <a:p>
            <a:pPr marL="474979" lvl="1" indent="-237490" algn="l">
              <a:lnSpc>
                <a:spcPts val="4399"/>
              </a:lnSpc>
              <a:buFont typeface="Arial"/>
              <a:buChar char="•"/>
            </a:pPr>
            <a:r>
              <a:rPr lang="en-US" sz="2400" dirty="0">
                <a:solidFill>
                  <a:srgbClr val="000000"/>
                </a:solidFill>
                <a:latin typeface="Arial" panose="020B0604020202020204" pitchFamily="34" charset="0"/>
                <a:cs typeface="Arial" panose="020B0604020202020204" pitchFamily="34" charset="0"/>
              </a:rPr>
              <a:t>Depending on the purpose of the model, it may be rolled out to a limited group of users or in a test environment, to build up confidence in applying the outcome for use across the board.</a:t>
            </a:r>
          </a:p>
          <a:p>
            <a:pPr algn="l">
              <a:lnSpc>
                <a:spcPts val="4399"/>
              </a:lnSpc>
            </a:pPr>
            <a:endParaRPr lang="en-US" sz="2400" dirty="0">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2972070" y="4350114"/>
            <a:ext cx="5081147" cy="5479668"/>
          </a:xfrm>
          <a:custGeom>
            <a:avLst/>
            <a:gdLst/>
            <a:ahLst/>
            <a:cxnLst/>
            <a:rect l="l" t="t" r="r" b="b"/>
            <a:pathLst>
              <a:path w="5081147" h="5479668">
                <a:moveTo>
                  <a:pt x="0" y="0"/>
                </a:moveTo>
                <a:lnTo>
                  <a:pt x="5081147" y="0"/>
                </a:lnTo>
                <a:lnTo>
                  <a:pt x="5081147" y="5479669"/>
                </a:lnTo>
                <a:lnTo>
                  <a:pt x="0" y="54796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028700" y="3135370"/>
            <a:ext cx="6988143" cy="1298176"/>
          </a:xfrm>
          <a:prstGeom prst="rect">
            <a:avLst/>
          </a:prstGeom>
        </p:spPr>
        <p:txBody>
          <a:bodyPr lIns="0" tIns="0" rIns="0" bIns="0" rtlCol="0" anchor="t">
            <a:spAutoFit/>
          </a:bodyPr>
          <a:lstStyle/>
          <a:p>
            <a:pPr algn="l">
              <a:lnSpc>
                <a:spcPts val="11060"/>
              </a:lnSpc>
            </a:pPr>
            <a:r>
              <a:rPr lang="en-US" sz="7200" b="1" dirty="0">
                <a:solidFill>
                  <a:srgbClr val="000000"/>
                </a:solidFill>
                <a:latin typeface="Arial" panose="020B0604020202020204" pitchFamily="34" charset="0"/>
                <a:cs typeface="Arial" panose="020B0604020202020204" pitchFamily="34" charset="0"/>
              </a:rPr>
              <a:t>Feedback</a:t>
            </a:r>
          </a:p>
        </p:txBody>
      </p:sp>
      <p:sp>
        <p:nvSpPr>
          <p:cNvPr id="7" name="TextBox 7"/>
          <p:cNvSpPr txBox="1"/>
          <p:nvPr/>
        </p:nvSpPr>
        <p:spPr>
          <a:xfrm>
            <a:off x="838200" y="4838700"/>
            <a:ext cx="13976286" cy="3532505"/>
          </a:xfrm>
          <a:prstGeom prst="rect">
            <a:avLst/>
          </a:prstGeom>
        </p:spPr>
        <p:txBody>
          <a:bodyPr lIns="0" tIns="0" rIns="0" bIns="0" rtlCol="0" anchor="t">
            <a:spAutoFit/>
          </a:bodyPr>
          <a:lstStyle/>
          <a:p>
            <a:pPr marL="474979" lvl="1" indent="-237490" algn="l">
              <a:lnSpc>
                <a:spcPct val="250000"/>
              </a:lnSpc>
              <a:buFont typeface="Arial"/>
              <a:buChar char="•"/>
            </a:pPr>
            <a:r>
              <a:rPr lang="en-US" sz="2400" dirty="0">
                <a:solidFill>
                  <a:srgbClr val="000000"/>
                </a:solidFill>
                <a:latin typeface="Arial" panose="020B0604020202020204" pitchFamily="34" charset="0"/>
                <a:cs typeface="Arial" panose="020B0604020202020204" pitchFamily="34" charset="0"/>
              </a:rPr>
              <a:t>Gather user feedback to refine the model.</a:t>
            </a:r>
          </a:p>
          <a:p>
            <a:pPr marL="474979" lvl="1" indent="-237490" algn="l">
              <a:lnSpc>
                <a:spcPct val="250000"/>
              </a:lnSpc>
              <a:buFont typeface="Arial"/>
              <a:buChar char="•"/>
            </a:pPr>
            <a:r>
              <a:rPr lang="en-US" sz="2400" dirty="0">
                <a:solidFill>
                  <a:srgbClr val="000000"/>
                </a:solidFill>
                <a:latin typeface="Arial" panose="020B0604020202020204" pitchFamily="34" charset="0"/>
                <a:cs typeface="Arial" panose="020B0604020202020204" pitchFamily="34" charset="0"/>
              </a:rPr>
              <a:t>Continuous improvement based on performance and impact.</a:t>
            </a:r>
          </a:p>
          <a:p>
            <a:pPr marL="474979" lvl="1" indent="-237490" algn="l">
              <a:lnSpc>
                <a:spcPct val="250000"/>
              </a:lnSpc>
              <a:buFont typeface="Arial"/>
              <a:buChar char="•"/>
            </a:pPr>
            <a:r>
              <a:rPr lang="en-US" sz="2400" dirty="0">
                <a:solidFill>
                  <a:srgbClr val="000000"/>
                </a:solidFill>
                <a:latin typeface="Arial" panose="020B0604020202020204" pitchFamily="34" charset="0"/>
                <a:cs typeface="Arial" panose="020B0604020202020204" pitchFamily="34" charset="0"/>
              </a:rPr>
              <a:t>Ensure the methodology is cyclical for ongoing refinement.</a:t>
            </a:r>
          </a:p>
          <a:p>
            <a:pPr algn="l">
              <a:lnSpc>
                <a:spcPct val="250000"/>
              </a:lnSpc>
            </a:pPr>
            <a:endParaRPr lang="en-US" sz="2400" dirty="0">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556" y="1790700"/>
            <a:ext cx="14780887" cy="7344351"/>
          </a:xfrm>
          <a:prstGeom prst="rect">
            <a:avLst/>
          </a:prstGeom>
        </p:spPr>
      </p:pic>
    </p:spTree>
    <p:extLst>
      <p:ext uri="{BB962C8B-B14F-4D97-AF65-F5344CB8AC3E}">
        <p14:creationId xmlns:p14="http://schemas.microsoft.com/office/powerpoint/2010/main" val="4095862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160" y="1714500"/>
            <a:ext cx="15117680" cy="7659624"/>
          </a:xfrm>
          <a:prstGeom prst="rect">
            <a:avLst/>
          </a:prstGeom>
          <a:ln>
            <a:noFill/>
          </a:ln>
          <a:effectLst/>
        </p:spPr>
      </p:pic>
    </p:spTree>
    <p:extLst>
      <p:ext uri="{BB962C8B-B14F-4D97-AF65-F5344CB8AC3E}">
        <p14:creationId xmlns:p14="http://schemas.microsoft.com/office/powerpoint/2010/main" val="335714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984" y="2095500"/>
            <a:ext cx="15634032" cy="7543800"/>
          </a:xfrm>
          <a:prstGeom prst="rect">
            <a:avLst/>
          </a:prstGeom>
          <a:ln>
            <a:noFill/>
          </a:ln>
          <a:effectLst/>
        </p:spPr>
      </p:pic>
    </p:spTree>
    <p:extLst>
      <p:ext uri="{BB962C8B-B14F-4D97-AF65-F5344CB8AC3E}">
        <p14:creationId xmlns:p14="http://schemas.microsoft.com/office/powerpoint/2010/main" val="461370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2019300"/>
            <a:ext cx="14369561" cy="7049218"/>
          </a:xfrm>
          <a:prstGeom prst="rect">
            <a:avLst/>
          </a:prstGeom>
          <a:ln>
            <a:noFill/>
          </a:ln>
          <a:effectLst/>
        </p:spPr>
      </p:pic>
    </p:spTree>
    <p:extLst>
      <p:ext uri="{BB962C8B-B14F-4D97-AF65-F5344CB8AC3E}">
        <p14:creationId xmlns:p14="http://schemas.microsoft.com/office/powerpoint/2010/main" val="1143680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943100"/>
            <a:ext cx="15779887" cy="7645924"/>
          </a:xfrm>
          <a:prstGeom prst="rect">
            <a:avLst/>
          </a:prstGeom>
          <a:ln>
            <a:noFill/>
          </a:ln>
          <a:effectLst/>
        </p:spPr>
      </p:pic>
    </p:spTree>
    <p:extLst>
      <p:ext uri="{BB962C8B-B14F-4D97-AF65-F5344CB8AC3E}">
        <p14:creationId xmlns:p14="http://schemas.microsoft.com/office/powerpoint/2010/main" val="3112762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943100"/>
            <a:ext cx="15229980" cy="7471582"/>
          </a:xfrm>
          <a:prstGeom prst="rect">
            <a:avLst/>
          </a:prstGeom>
          <a:ln>
            <a:noFill/>
          </a:ln>
          <a:effectLst/>
        </p:spPr>
      </p:pic>
    </p:spTree>
    <p:extLst>
      <p:ext uri="{BB962C8B-B14F-4D97-AF65-F5344CB8AC3E}">
        <p14:creationId xmlns:p14="http://schemas.microsoft.com/office/powerpoint/2010/main" val="4167888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800" y="1866900"/>
            <a:ext cx="15100399" cy="7245927"/>
          </a:xfrm>
          <a:prstGeom prst="rect">
            <a:avLst/>
          </a:prstGeom>
          <a:ln>
            <a:noFill/>
          </a:ln>
          <a:effectLst/>
        </p:spPr>
      </p:pic>
    </p:spTree>
    <p:extLst>
      <p:ext uri="{BB962C8B-B14F-4D97-AF65-F5344CB8AC3E}">
        <p14:creationId xmlns:p14="http://schemas.microsoft.com/office/powerpoint/2010/main" val="102518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85800" y="2452311"/>
            <a:ext cx="6794458" cy="1569084"/>
          </a:xfrm>
          <a:prstGeom prst="rect">
            <a:avLst/>
          </a:prstGeom>
        </p:spPr>
        <p:txBody>
          <a:bodyPr lIns="0" tIns="0" rIns="0" bIns="0" rtlCol="0" anchor="t">
            <a:spAutoFit/>
          </a:bodyPr>
          <a:lstStyle/>
          <a:p>
            <a:pPr algn="l">
              <a:lnSpc>
                <a:spcPts val="13439"/>
              </a:lnSpc>
            </a:pPr>
            <a:r>
              <a:rPr lang="en-US" sz="9600" b="1" dirty="0">
                <a:solidFill>
                  <a:srgbClr val="000000"/>
                </a:solidFill>
                <a:latin typeface="Arial" panose="020B0604020202020204" pitchFamily="34" charset="0"/>
                <a:cs typeface="Arial" panose="020B0604020202020204" pitchFamily="34" charset="0"/>
              </a:rPr>
              <a:t>Content</a:t>
            </a:r>
          </a:p>
        </p:txBody>
      </p:sp>
      <p:sp>
        <p:nvSpPr>
          <p:cNvPr id="8" name="TextBox 8"/>
          <p:cNvSpPr txBox="1"/>
          <p:nvPr/>
        </p:nvSpPr>
        <p:spPr>
          <a:xfrm>
            <a:off x="685800" y="4296726"/>
            <a:ext cx="8263128" cy="3543406"/>
          </a:xfrm>
          <a:prstGeom prst="rect">
            <a:avLst/>
          </a:prstGeom>
        </p:spPr>
        <p:txBody>
          <a:bodyPr wrap="square" lIns="0" tIns="0" rIns="0" bIns="0" rtlCol="0" anchor="t">
            <a:spAutoFit/>
          </a:bodyPr>
          <a:lstStyle/>
          <a:p>
            <a:pPr marL="645040" lvl="1" indent="-322520" algn="l">
              <a:lnSpc>
                <a:spcPct val="200000"/>
              </a:lnSpc>
              <a:buFont typeface="Arial"/>
              <a:buChar char="•"/>
            </a:pPr>
            <a:r>
              <a:rPr lang="en-US" sz="2987" dirty="0">
                <a:solidFill>
                  <a:srgbClr val="000000"/>
                </a:solidFill>
                <a:latin typeface="Roboto"/>
              </a:rPr>
              <a:t>Problem Formulation</a:t>
            </a:r>
          </a:p>
          <a:p>
            <a:pPr marL="645040" lvl="1" indent="-322520" algn="l">
              <a:lnSpc>
                <a:spcPct val="200000"/>
              </a:lnSpc>
              <a:buFont typeface="Arial"/>
              <a:buChar char="•"/>
            </a:pPr>
            <a:r>
              <a:rPr lang="en-US" sz="2987" dirty="0">
                <a:solidFill>
                  <a:srgbClr val="000000"/>
                </a:solidFill>
                <a:latin typeface="Roboto"/>
              </a:rPr>
              <a:t>Data Collection and Analysis</a:t>
            </a:r>
          </a:p>
          <a:p>
            <a:pPr marL="645040" lvl="1" indent="-322520" algn="l">
              <a:lnSpc>
                <a:spcPct val="200000"/>
              </a:lnSpc>
              <a:buFont typeface="Arial"/>
              <a:buChar char="•"/>
            </a:pPr>
            <a:r>
              <a:rPr lang="en-US" sz="2987" dirty="0">
                <a:solidFill>
                  <a:srgbClr val="000000"/>
                </a:solidFill>
                <a:latin typeface="Roboto"/>
              </a:rPr>
              <a:t>Model Building and Deployment</a:t>
            </a:r>
          </a:p>
          <a:p>
            <a:pPr marL="645040" lvl="1" indent="-322520" algn="l">
              <a:lnSpc>
                <a:spcPct val="200000"/>
              </a:lnSpc>
              <a:buFont typeface="Arial"/>
              <a:buChar char="•"/>
            </a:pPr>
            <a:r>
              <a:rPr lang="en-US" sz="2987" dirty="0">
                <a:solidFill>
                  <a:srgbClr val="000000"/>
                </a:solidFill>
                <a:latin typeface="Roboto"/>
              </a:rPr>
              <a:t>Iterative Feedback and Improvement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964" y="1943100"/>
            <a:ext cx="15906072" cy="7410610"/>
          </a:xfrm>
          <a:prstGeom prst="rect">
            <a:avLst/>
          </a:prstGeom>
          <a:ln>
            <a:noFill/>
          </a:ln>
          <a:effectLst/>
        </p:spPr>
      </p:pic>
    </p:spTree>
    <p:extLst>
      <p:ext uri="{BB962C8B-B14F-4D97-AF65-F5344CB8AC3E}">
        <p14:creationId xmlns:p14="http://schemas.microsoft.com/office/powerpoint/2010/main" val="3976176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866900"/>
            <a:ext cx="14630400" cy="7919081"/>
          </a:xfrm>
          <a:prstGeom prst="rect">
            <a:avLst/>
          </a:prstGeom>
          <a:ln w="190500" cap="sq">
            <a:noFill/>
            <a:prstDash val="solid"/>
            <a:miter lim="800000"/>
          </a:ln>
          <a:effectLst/>
        </p:spPr>
      </p:pic>
    </p:spTree>
    <p:extLst>
      <p:ext uri="{BB962C8B-B14F-4D97-AF65-F5344CB8AC3E}">
        <p14:creationId xmlns:p14="http://schemas.microsoft.com/office/powerpoint/2010/main" val="4041953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1333500"/>
            <a:ext cx="15323945" cy="8115300"/>
          </a:xfrm>
          <a:prstGeom prst="rect">
            <a:avLst/>
          </a:prstGeom>
        </p:spPr>
      </p:pic>
    </p:spTree>
    <p:extLst>
      <p:ext uri="{BB962C8B-B14F-4D97-AF65-F5344CB8AC3E}">
        <p14:creationId xmlns:p14="http://schemas.microsoft.com/office/powerpoint/2010/main" val="2500072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171700"/>
            <a:ext cx="14384166" cy="6477000"/>
          </a:xfrm>
          <a:prstGeom prst="rect">
            <a:avLst/>
          </a:prstGeom>
        </p:spPr>
      </p:pic>
    </p:spTree>
    <p:extLst>
      <p:ext uri="{BB962C8B-B14F-4D97-AF65-F5344CB8AC3E}">
        <p14:creationId xmlns:p14="http://schemas.microsoft.com/office/powerpoint/2010/main" val="1896588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3571" y="1866900"/>
            <a:ext cx="14120858" cy="7239000"/>
          </a:xfrm>
          <a:prstGeom prst="rect">
            <a:avLst/>
          </a:prstGeom>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53513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C205722-95AD-4B3A-8608-7964583264E9}"/>
              </a:ext>
            </a:extLst>
          </p:cNvPr>
          <p:cNvGrpSpPr/>
          <p:nvPr/>
        </p:nvGrpSpPr>
        <p:grpSpPr>
          <a:xfrm>
            <a:off x="1823850" y="2095500"/>
            <a:ext cx="14640299" cy="6781800"/>
            <a:chOff x="2133600" y="2019300"/>
            <a:chExt cx="14640299" cy="678180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019300"/>
              <a:ext cx="14640299" cy="678180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39416" r="2447" b="2498"/>
            <a:stretch/>
          </p:blipFill>
          <p:spPr>
            <a:xfrm>
              <a:off x="2133600" y="4610100"/>
              <a:ext cx="14444849" cy="3836377"/>
            </a:xfrm>
            <a:prstGeom prst="rect">
              <a:avLst/>
            </a:prstGeom>
          </p:spPr>
        </p:pic>
      </p:grpSp>
    </p:spTree>
    <p:extLst>
      <p:ext uri="{BB962C8B-B14F-4D97-AF65-F5344CB8AC3E}">
        <p14:creationId xmlns:p14="http://schemas.microsoft.com/office/powerpoint/2010/main" val="1076590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00200" y="1943100"/>
            <a:ext cx="15087600" cy="6400800"/>
            <a:chOff x="0" y="0"/>
            <a:chExt cx="21640800" cy="9480082"/>
          </a:xfrm>
        </p:grpSpPr>
        <p:pic>
          <p:nvPicPr>
            <p:cNvPr id="4" name="Picture 4"/>
            <p:cNvPicPr>
              <a:picLocks noChangeAspect="1"/>
            </p:cNvPicPr>
            <p:nvPr/>
          </p:nvPicPr>
          <p:blipFill>
            <a:blip r:embed="rId2"/>
            <a:srcRect t="11060" b="11060"/>
            <a:stretch>
              <a:fillRect/>
            </a:stretch>
          </p:blipFill>
          <p:spPr>
            <a:xfrm>
              <a:off x="0" y="0"/>
              <a:ext cx="21640800" cy="9480082"/>
            </a:xfrm>
            <a:prstGeom prst="rect">
              <a:avLst/>
            </a:prstGeom>
            <a:ln>
              <a:noFill/>
            </a:ln>
            <a:effectLst>
              <a:softEdge rad="112500"/>
            </a:effectLst>
          </p:spPr>
        </p:pic>
      </p:grpSp>
      <p:sp>
        <p:nvSpPr>
          <p:cNvPr id="5" name="TextBox 5"/>
          <p:cNvSpPr txBox="1"/>
          <p:nvPr/>
        </p:nvSpPr>
        <p:spPr>
          <a:xfrm>
            <a:off x="2714905" y="8801100"/>
            <a:ext cx="12858189" cy="690061"/>
          </a:xfrm>
          <a:prstGeom prst="rect">
            <a:avLst/>
          </a:prstGeom>
        </p:spPr>
        <p:txBody>
          <a:bodyPr lIns="0" tIns="0" rIns="0" bIns="0" rtlCol="0" anchor="ctr">
            <a:spAutoFit/>
          </a:bodyPr>
          <a:lstStyle/>
          <a:p>
            <a:pPr algn="ctr">
              <a:lnSpc>
                <a:spcPts val="5880"/>
              </a:lnSpc>
            </a:pPr>
            <a:r>
              <a:rPr lang="en-US" sz="4200" b="1" dirty="0">
                <a:solidFill>
                  <a:srgbClr val="000000"/>
                </a:solidFill>
                <a:latin typeface="Arial" panose="020B0604020202020204" pitchFamily="34" charset="0"/>
                <a:cs typeface="Arial" panose="020B0604020202020204" pitchFamily="34" charset="0"/>
              </a:rPr>
              <a:t>The Importance of Storytelling in Data Science</a:t>
            </a:r>
          </a:p>
        </p:txBody>
      </p:sp>
    </p:spTree>
    <p:extLst>
      <p:ext uri="{BB962C8B-B14F-4D97-AF65-F5344CB8AC3E}">
        <p14:creationId xmlns:p14="http://schemas.microsoft.com/office/powerpoint/2010/main" val="1290895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2835311" y="4469270"/>
            <a:ext cx="5585021" cy="5817730"/>
          </a:xfrm>
          <a:custGeom>
            <a:avLst/>
            <a:gdLst/>
            <a:ahLst/>
            <a:cxnLst/>
            <a:rect l="l" t="t" r="r" b="b"/>
            <a:pathLst>
              <a:path w="5585021" h="5817730">
                <a:moveTo>
                  <a:pt x="0" y="0"/>
                </a:moveTo>
                <a:lnTo>
                  <a:pt x="5585020" y="0"/>
                </a:lnTo>
                <a:lnTo>
                  <a:pt x="5585020" y="5817730"/>
                </a:lnTo>
                <a:lnTo>
                  <a:pt x="0" y="5817730"/>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028700" y="2391421"/>
            <a:ext cx="15430500" cy="1277786"/>
          </a:xfrm>
          <a:prstGeom prst="rect">
            <a:avLst/>
          </a:prstGeom>
        </p:spPr>
        <p:txBody>
          <a:bodyPr wrap="square" lIns="0" tIns="0" rIns="0" bIns="0" rtlCol="0" anchor="t">
            <a:spAutoFit/>
          </a:bodyPr>
          <a:lstStyle/>
          <a:p>
            <a:pPr algn="l">
              <a:lnSpc>
                <a:spcPts val="11060"/>
              </a:lnSpc>
            </a:pPr>
            <a:r>
              <a:rPr lang="en-US" sz="7200" b="1" dirty="0">
                <a:solidFill>
                  <a:srgbClr val="000000"/>
                </a:solidFill>
                <a:latin typeface="Arial" panose="020B0604020202020204" pitchFamily="34" charset="0"/>
                <a:cs typeface="Arial" panose="020B0604020202020204" pitchFamily="34" charset="0"/>
              </a:rPr>
              <a:t>Why Storytelling Matters</a:t>
            </a:r>
          </a:p>
        </p:txBody>
      </p:sp>
      <p:sp>
        <p:nvSpPr>
          <p:cNvPr id="7" name="TextBox 7"/>
          <p:cNvSpPr txBox="1"/>
          <p:nvPr/>
        </p:nvSpPr>
        <p:spPr>
          <a:xfrm>
            <a:off x="915787" y="5739894"/>
            <a:ext cx="13976286" cy="2459648"/>
          </a:xfrm>
          <a:prstGeom prst="rect">
            <a:avLst/>
          </a:prstGeom>
        </p:spPr>
        <p:txBody>
          <a:bodyPr lIns="0" tIns="0" rIns="0" bIns="0" rtlCol="0" anchor="t">
            <a:spAutoFit/>
          </a:bodyPr>
          <a:lstStyle/>
          <a:p>
            <a:pPr marL="474979" lvl="1" indent="-237490" algn="l">
              <a:lnSpc>
                <a:spcPct val="200000"/>
              </a:lnSpc>
              <a:buFont typeface="Arial"/>
              <a:buChar char="•"/>
            </a:pPr>
            <a:r>
              <a:rPr lang="en-US" sz="2800" dirty="0">
                <a:solidFill>
                  <a:srgbClr val="000000"/>
                </a:solidFill>
                <a:latin typeface="Roboto"/>
              </a:rPr>
              <a:t>Simplifies complex data.</a:t>
            </a:r>
          </a:p>
          <a:p>
            <a:pPr marL="474979" lvl="1" indent="-237490" algn="l">
              <a:lnSpc>
                <a:spcPct val="200000"/>
              </a:lnSpc>
              <a:buFont typeface="Arial"/>
              <a:buChar char="•"/>
            </a:pPr>
            <a:r>
              <a:rPr lang="en-US" sz="2800" dirty="0">
                <a:solidFill>
                  <a:srgbClr val="000000"/>
                </a:solidFill>
                <a:latin typeface="Roboto"/>
              </a:rPr>
              <a:t>Engages stakeholders and drives decision-making.</a:t>
            </a:r>
          </a:p>
          <a:p>
            <a:pPr algn="l">
              <a:lnSpc>
                <a:spcPct val="200000"/>
              </a:lnSpc>
            </a:pPr>
            <a:endParaRPr lang="en-US" sz="2800" dirty="0">
              <a:solidFill>
                <a:srgbClr val="000000"/>
              </a:solidFill>
              <a:latin typeface="Roboto"/>
            </a:endParaRPr>
          </a:p>
        </p:txBody>
      </p:sp>
    </p:spTree>
    <p:extLst>
      <p:ext uri="{BB962C8B-B14F-4D97-AF65-F5344CB8AC3E}">
        <p14:creationId xmlns:p14="http://schemas.microsoft.com/office/powerpoint/2010/main" val="2506435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2088678" y="6172200"/>
            <a:ext cx="6199322" cy="4114800"/>
          </a:xfrm>
          <a:custGeom>
            <a:avLst/>
            <a:gdLst/>
            <a:ahLst/>
            <a:cxnLst/>
            <a:rect l="l" t="t" r="r" b="b"/>
            <a:pathLst>
              <a:path w="6199322" h="4114800">
                <a:moveTo>
                  <a:pt x="0" y="0"/>
                </a:moveTo>
                <a:lnTo>
                  <a:pt x="6199322" y="0"/>
                </a:lnTo>
                <a:lnTo>
                  <a:pt x="6199322" y="4114800"/>
                </a:lnTo>
                <a:lnTo>
                  <a:pt x="0" y="4114800"/>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039586" y="2074793"/>
            <a:ext cx="14744700" cy="1277786"/>
          </a:xfrm>
          <a:prstGeom prst="rect">
            <a:avLst/>
          </a:prstGeom>
        </p:spPr>
        <p:txBody>
          <a:bodyPr wrap="square" lIns="0" tIns="0" rIns="0" bIns="0" rtlCol="0" anchor="t">
            <a:spAutoFit/>
          </a:bodyPr>
          <a:lstStyle/>
          <a:p>
            <a:pPr algn="l">
              <a:lnSpc>
                <a:spcPts val="11060"/>
              </a:lnSpc>
            </a:pPr>
            <a:r>
              <a:rPr lang="en-US" sz="7200" b="1" dirty="0">
                <a:solidFill>
                  <a:srgbClr val="000000"/>
                </a:solidFill>
                <a:latin typeface="Arial" panose="020B0604020202020204" pitchFamily="34" charset="0"/>
                <a:cs typeface="Arial" panose="020B0604020202020204" pitchFamily="34" charset="0"/>
              </a:rPr>
              <a:t>Elements of a Good Data Story</a:t>
            </a:r>
          </a:p>
        </p:txBody>
      </p:sp>
      <p:sp>
        <p:nvSpPr>
          <p:cNvPr id="7" name="TextBox 7"/>
          <p:cNvSpPr txBox="1"/>
          <p:nvPr/>
        </p:nvSpPr>
        <p:spPr>
          <a:xfrm>
            <a:off x="915787" y="3696999"/>
            <a:ext cx="13976286" cy="2893002"/>
          </a:xfrm>
          <a:prstGeom prst="rect">
            <a:avLst/>
          </a:prstGeom>
        </p:spPr>
        <p:txBody>
          <a:bodyPr lIns="0" tIns="0" rIns="0" bIns="0" rtlCol="0" anchor="t">
            <a:spAutoFit/>
          </a:bodyPr>
          <a:lstStyle/>
          <a:p>
            <a:pPr marL="474979" lvl="1" indent="-237490" algn="l">
              <a:lnSpc>
                <a:spcPct val="250000"/>
              </a:lnSpc>
              <a:buFont typeface="Arial"/>
              <a:buChar char="•"/>
            </a:pPr>
            <a:r>
              <a:rPr lang="en-US" sz="2199" dirty="0">
                <a:solidFill>
                  <a:srgbClr val="000000"/>
                </a:solidFill>
                <a:latin typeface="Arial" panose="020B0604020202020204" pitchFamily="34" charset="0"/>
                <a:cs typeface="Arial" panose="020B0604020202020204" pitchFamily="34" charset="0"/>
              </a:rPr>
              <a:t>Clear objective and message.</a:t>
            </a:r>
          </a:p>
          <a:p>
            <a:pPr marL="474979" lvl="1" indent="-237490" algn="l">
              <a:lnSpc>
                <a:spcPct val="250000"/>
              </a:lnSpc>
              <a:buFont typeface="Arial"/>
              <a:buChar char="•"/>
            </a:pPr>
            <a:r>
              <a:rPr lang="en-US" sz="2199" dirty="0">
                <a:solidFill>
                  <a:srgbClr val="000000"/>
                </a:solidFill>
                <a:latin typeface="Arial" panose="020B0604020202020204" pitchFamily="34" charset="0"/>
                <a:cs typeface="Arial" panose="020B0604020202020204" pitchFamily="34" charset="0"/>
              </a:rPr>
              <a:t>Relevant data and insights.</a:t>
            </a:r>
          </a:p>
          <a:p>
            <a:pPr marL="474979" lvl="1" indent="-237490" algn="l">
              <a:lnSpc>
                <a:spcPct val="250000"/>
              </a:lnSpc>
              <a:buFont typeface="Arial"/>
              <a:buChar char="•"/>
            </a:pPr>
            <a:r>
              <a:rPr lang="en-US" sz="2199" dirty="0">
                <a:solidFill>
                  <a:srgbClr val="000000"/>
                </a:solidFill>
                <a:latin typeface="Arial" panose="020B0604020202020204" pitchFamily="34" charset="0"/>
                <a:cs typeface="Arial" panose="020B0604020202020204" pitchFamily="34" charset="0"/>
              </a:rPr>
              <a:t>Visuals that support the narrative.</a:t>
            </a:r>
          </a:p>
        </p:txBody>
      </p:sp>
    </p:spTree>
    <p:extLst>
      <p:ext uri="{BB962C8B-B14F-4D97-AF65-F5344CB8AC3E}">
        <p14:creationId xmlns:p14="http://schemas.microsoft.com/office/powerpoint/2010/main" val="3867285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781800" y="3390900"/>
            <a:ext cx="4448338" cy="4200405"/>
            <a:chOff x="0" y="0"/>
            <a:chExt cx="6794718" cy="5949457"/>
          </a:xfrm>
        </p:grpSpPr>
        <p:pic>
          <p:nvPicPr>
            <p:cNvPr id="4" name="Picture 4"/>
            <p:cNvPicPr>
              <a:picLocks noChangeAspect="1"/>
            </p:cNvPicPr>
            <p:nvPr/>
          </p:nvPicPr>
          <p:blipFill>
            <a:blip r:embed="rId2"/>
            <a:srcRect l="11954" r="11954"/>
            <a:stretch>
              <a:fillRect/>
            </a:stretch>
          </p:blipFill>
          <p:spPr>
            <a:xfrm>
              <a:off x="0" y="0"/>
              <a:ext cx="6794718" cy="5949457"/>
            </a:xfrm>
            <a:prstGeom prst="rect">
              <a:avLst/>
            </a:prstGeom>
          </p:spPr>
        </p:pic>
      </p:grpSp>
      <p:grpSp>
        <p:nvGrpSpPr>
          <p:cNvPr id="5" name="Group 5"/>
          <p:cNvGrpSpPr/>
          <p:nvPr/>
        </p:nvGrpSpPr>
        <p:grpSpPr>
          <a:xfrm>
            <a:off x="12349080" y="3392267"/>
            <a:ext cx="4448338" cy="4200405"/>
            <a:chOff x="0" y="0"/>
            <a:chExt cx="6794718" cy="5949457"/>
          </a:xfrm>
        </p:grpSpPr>
        <p:pic>
          <p:nvPicPr>
            <p:cNvPr id="6" name="Picture 6"/>
            <p:cNvPicPr>
              <a:picLocks noChangeAspect="1"/>
            </p:cNvPicPr>
            <p:nvPr/>
          </p:nvPicPr>
          <p:blipFill>
            <a:blip r:embed="rId3"/>
            <a:srcRect l="13667" r="13667"/>
            <a:stretch>
              <a:fillRect/>
            </a:stretch>
          </p:blipFill>
          <p:spPr>
            <a:xfrm>
              <a:off x="0" y="0"/>
              <a:ext cx="6794718" cy="5949457"/>
            </a:xfrm>
            <a:prstGeom prst="rect">
              <a:avLst/>
            </a:prstGeom>
          </p:spPr>
        </p:pic>
      </p:grpSp>
      <p:grpSp>
        <p:nvGrpSpPr>
          <p:cNvPr id="7" name="Group 7"/>
          <p:cNvGrpSpPr/>
          <p:nvPr/>
        </p:nvGrpSpPr>
        <p:grpSpPr>
          <a:xfrm>
            <a:off x="1214519" y="3300483"/>
            <a:ext cx="4448338" cy="4200405"/>
            <a:chOff x="0" y="0"/>
            <a:chExt cx="6794718" cy="5949457"/>
          </a:xfrm>
        </p:grpSpPr>
        <p:pic>
          <p:nvPicPr>
            <p:cNvPr id="8" name="Picture 8"/>
            <p:cNvPicPr>
              <a:picLocks noChangeAspect="1"/>
            </p:cNvPicPr>
            <p:nvPr/>
          </p:nvPicPr>
          <p:blipFill>
            <a:blip r:embed="rId4"/>
            <a:srcRect l="7172" r="7172"/>
            <a:stretch>
              <a:fillRect/>
            </a:stretch>
          </p:blipFill>
          <p:spPr>
            <a:xfrm>
              <a:off x="0" y="0"/>
              <a:ext cx="6794718" cy="5949457"/>
            </a:xfrm>
            <a:prstGeom prst="rect">
              <a:avLst/>
            </a:prstGeom>
          </p:spPr>
        </p:pic>
      </p:grpSp>
      <p:sp>
        <p:nvSpPr>
          <p:cNvPr id="9" name="TextBox 9"/>
          <p:cNvSpPr txBox="1"/>
          <p:nvPr/>
        </p:nvSpPr>
        <p:spPr>
          <a:xfrm>
            <a:off x="7502866" y="7932794"/>
            <a:ext cx="3653903" cy="834390"/>
          </a:xfrm>
          <a:prstGeom prst="rect">
            <a:avLst/>
          </a:prstGeom>
        </p:spPr>
        <p:txBody>
          <a:bodyPr lIns="0" tIns="0" rIns="0" bIns="0" rtlCol="0" anchor="t">
            <a:spAutoFit/>
          </a:bodyPr>
          <a:lstStyle/>
          <a:p>
            <a:pPr algn="ctr">
              <a:lnSpc>
                <a:spcPts val="3359"/>
              </a:lnSpc>
            </a:pPr>
            <a:r>
              <a:rPr lang="en-US" sz="2399">
                <a:solidFill>
                  <a:srgbClr val="000000"/>
                </a:solidFill>
                <a:latin typeface="Arial" panose="020B0604020202020204" pitchFamily="34" charset="0"/>
                <a:cs typeface="Arial" panose="020B0604020202020204" pitchFamily="34" charset="0"/>
              </a:rPr>
              <a:t>Craft a compelling narrative.</a:t>
            </a:r>
          </a:p>
        </p:txBody>
      </p:sp>
      <p:sp>
        <p:nvSpPr>
          <p:cNvPr id="10" name="TextBox 10"/>
          <p:cNvSpPr txBox="1"/>
          <p:nvPr/>
        </p:nvSpPr>
        <p:spPr>
          <a:xfrm>
            <a:off x="1800386" y="8030732"/>
            <a:ext cx="3279068" cy="397032"/>
          </a:xfrm>
          <a:prstGeom prst="rect">
            <a:avLst/>
          </a:prstGeom>
        </p:spPr>
        <p:txBody>
          <a:bodyPr wrap="square" lIns="0" tIns="0" rIns="0" bIns="0" rtlCol="0" anchor="t">
            <a:spAutoFit/>
          </a:bodyPr>
          <a:lstStyle/>
          <a:p>
            <a:pPr algn="ctr">
              <a:lnSpc>
                <a:spcPts val="3359"/>
              </a:lnSpc>
            </a:pPr>
            <a:r>
              <a:rPr lang="en-US" sz="2399">
                <a:solidFill>
                  <a:srgbClr val="000000"/>
                </a:solidFill>
                <a:latin typeface="Arial" panose="020B0604020202020204" pitchFamily="34" charset="0"/>
                <a:cs typeface="Arial" panose="020B0604020202020204" pitchFamily="34" charset="0"/>
              </a:rPr>
              <a:t>Know your audience.</a:t>
            </a:r>
          </a:p>
        </p:txBody>
      </p:sp>
      <p:sp>
        <p:nvSpPr>
          <p:cNvPr id="11" name="TextBox 11"/>
          <p:cNvSpPr txBox="1"/>
          <p:nvPr/>
        </p:nvSpPr>
        <p:spPr>
          <a:xfrm>
            <a:off x="12746297" y="7882371"/>
            <a:ext cx="3653903" cy="834390"/>
          </a:xfrm>
          <a:prstGeom prst="rect">
            <a:avLst/>
          </a:prstGeom>
        </p:spPr>
        <p:txBody>
          <a:bodyPr lIns="0" tIns="0" rIns="0" bIns="0" rtlCol="0" anchor="t">
            <a:spAutoFit/>
          </a:bodyPr>
          <a:lstStyle/>
          <a:p>
            <a:pPr algn="ctr">
              <a:lnSpc>
                <a:spcPts val="3359"/>
              </a:lnSpc>
            </a:pPr>
            <a:r>
              <a:rPr lang="en-US" sz="2399" dirty="0">
                <a:solidFill>
                  <a:srgbClr val="000000"/>
                </a:solidFill>
                <a:latin typeface="Arial" panose="020B0604020202020204" pitchFamily="34" charset="0"/>
                <a:cs typeface="Arial" panose="020B0604020202020204" pitchFamily="34" charset="0"/>
              </a:rPr>
              <a:t>Use visuals to enhance understanding.</a:t>
            </a:r>
          </a:p>
        </p:txBody>
      </p:sp>
      <p:sp>
        <p:nvSpPr>
          <p:cNvPr id="12" name="TextBox 12"/>
          <p:cNvSpPr txBox="1"/>
          <p:nvPr/>
        </p:nvSpPr>
        <p:spPr>
          <a:xfrm>
            <a:off x="1524000" y="769607"/>
            <a:ext cx="14721363" cy="1295291"/>
          </a:xfrm>
          <a:prstGeom prst="rect">
            <a:avLst/>
          </a:prstGeom>
        </p:spPr>
        <p:txBody>
          <a:bodyPr wrap="square" lIns="0" tIns="0" rIns="0" bIns="0" rtlCol="0" anchor="t">
            <a:spAutoFit/>
          </a:bodyPr>
          <a:lstStyle>
            <a:defPPr>
              <a:defRPr lang="en-US"/>
            </a:defPPr>
            <a:lvl1pPr>
              <a:lnSpc>
                <a:spcPts val="11060"/>
              </a:lnSpc>
              <a:defRPr sz="7200" b="1">
                <a:solidFill>
                  <a:srgbClr val="000000"/>
                </a:solidFill>
                <a:latin typeface="Arial" panose="020B0604020202020204" pitchFamily="34" charset="0"/>
                <a:cs typeface="Arial" panose="020B0604020202020204" pitchFamily="34" charset="0"/>
              </a:defRPr>
            </a:lvl1pPr>
          </a:lstStyle>
          <a:p>
            <a:pPr algn="ctr"/>
            <a:r>
              <a:rPr lang="en-US" sz="6600" dirty="0"/>
              <a:t>Tips for Effective Storytelling</a:t>
            </a:r>
          </a:p>
        </p:txBody>
      </p:sp>
      <p:sp>
        <p:nvSpPr>
          <p:cNvPr id="13" name="TextBox 13"/>
          <p:cNvSpPr txBox="1"/>
          <p:nvPr/>
        </p:nvSpPr>
        <p:spPr>
          <a:xfrm>
            <a:off x="6665157" y="8960779"/>
            <a:ext cx="5329319" cy="397032"/>
          </a:xfrm>
          <a:prstGeom prst="rect">
            <a:avLst/>
          </a:prstGeom>
        </p:spPr>
        <p:txBody>
          <a:bodyPr wrap="square" lIns="0" tIns="0" rIns="0" bIns="0" rtlCol="0" anchor="t">
            <a:spAutoFit/>
          </a:bodyPr>
          <a:lstStyle/>
          <a:p>
            <a:pPr algn="ctr">
              <a:lnSpc>
                <a:spcPts val="3359"/>
              </a:lnSpc>
            </a:pPr>
            <a:r>
              <a:rPr lang="en-US" sz="2399" dirty="0">
                <a:solidFill>
                  <a:srgbClr val="000000"/>
                </a:solidFill>
                <a:latin typeface="Arial" panose="020B0604020202020204" pitchFamily="34" charset="0"/>
                <a:cs typeface="Arial" panose="020B0604020202020204" pitchFamily="34" charset="0"/>
              </a:rPr>
              <a:t>Iterate and refine based on feedback.</a:t>
            </a:r>
          </a:p>
        </p:txBody>
      </p:sp>
      <p:sp>
        <p:nvSpPr>
          <p:cNvPr id="30" name="Curved Down Arrow 29"/>
          <p:cNvSpPr/>
          <p:nvPr/>
        </p:nvSpPr>
        <p:spPr>
          <a:xfrm>
            <a:off x="3157619" y="2546593"/>
            <a:ext cx="11459592" cy="78110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Curved Up Arrow 30"/>
          <p:cNvSpPr/>
          <p:nvPr/>
        </p:nvSpPr>
        <p:spPr>
          <a:xfrm flipH="1">
            <a:off x="3184833" y="8767184"/>
            <a:ext cx="11459592" cy="129797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5058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heel(1)">
                                      <p:cBhvr>
                                        <p:cTn id="43" dur="20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circle(in)">
                                      <p:cBhvr>
                                        <p:cTn id="48" dur="20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ppt_x"/>
                                          </p:val>
                                        </p:tav>
                                        <p:tav tm="100000">
                                          <p:val>
                                            <p:strVal val="#ppt_x"/>
                                          </p:val>
                                        </p:tav>
                                      </p:tavLst>
                                    </p:anim>
                                    <p:anim calcmode="lin" valueType="num">
                                      <p:cBhvr additive="base">
                                        <p:cTn id="5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P spid="30" grpId="0" animBg="1"/>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6595981" y="3162300"/>
            <a:ext cx="5096038" cy="4462093"/>
            <a:chOff x="0" y="0"/>
            <a:chExt cx="6794718" cy="5949457"/>
          </a:xfrm>
        </p:grpSpPr>
        <p:pic>
          <p:nvPicPr>
            <p:cNvPr id="8" name="Picture 8"/>
            <p:cNvPicPr>
              <a:picLocks noChangeAspect="1"/>
            </p:cNvPicPr>
            <p:nvPr/>
          </p:nvPicPr>
          <p:blipFill>
            <a:blip r:embed="rId2"/>
            <a:srcRect l="17879" r="17879"/>
            <a:stretch>
              <a:fillRect/>
            </a:stretch>
          </p:blipFill>
          <p:spPr>
            <a:xfrm>
              <a:off x="0" y="0"/>
              <a:ext cx="6794718" cy="5949457"/>
            </a:xfrm>
            <a:prstGeom prst="rect">
              <a:avLst/>
            </a:prstGeom>
          </p:spPr>
        </p:pic>
      </p:grpSp>
      <p:grpSp>
        <p:nvGrpSpPr>
          <p:cNvPr id="9" name="Group 9"/>
          <p:cNvGrpSpPr/>
          <p:nvPr/>
        </p:nvGrpSpPr>
        <p:grpSpPr>
          <a:xfrm>
            <a:off x="12163262" y="3162300"/>
            <a:ext cx="5096038" cy="4462093"/>
            <a:chOff x="0" y="0"/>
            <a:chExt cx="6794718" cy="5949457"/>
          </a:xfrm>
        </p:grpSpPr>
        <p:pic>
          <p:nvPicPr>
            <p:cNvPr id="10" name="Picture 10"/>
            <p:cNvPicPr>
              <a:picLocks noChangeAspect="1"/>
            </p:cNvPicPr>
            <p:nvPr/>
          </p:nvPicPr>
          <p:blipFill>
            <a:blip r:embed="rId3"/>
            <a:srcRect l="11954" r="11954"/>
            <a:stretch>
              <a:fillRect/>
            </a:stretch>
          </p:blipFill>
          <p:spPr>
            <a:xfrm>
              <a:off x="0" y="0"/>
              <a:ext cx="6794718" cy="5949457"/>
            </a:xfrm>
            <a:prstGeom prst="rect">
              <a:avLst/>
            </a:prstGeom>
          </p:spPr>
        </p:pic>
      </p:grpSp>
      <p:grpSp>
        <p:nvGrpSpPr>
          <p:cNvPr id="11" name="Group 11"/>
          <p:cNvGrpSpPr/>
          <p:nvPr/>
        </p:nvGrpSpPr>
        <p:grpSpPr>
          <a:xfrm>
            <a:off x="1028700" y="3162300"/>
            <a:ext cx="5096038" cy="4462093"/>
            <a:chOff x="0" y="0"/>
            <a:chExt cx="6794718" cy="5949457"/>
          </a:xfrm>
        </p:grpSpPr>
        <p:pic>
          <p:nvPicPr>
            <p:cNvPr id="12" name="Picture 12"/>
            <p:cNvPicPr>
              <a:picLocks noChangeAspect="1"/>
            </p:cNvPicPr>
            <p:nvPr/>
          </p:nvPicPr>
          <p:blipFill>
            <a:blip r:embed="rId4"/>
            <a:srcRect l="12168" r="12168"/>
            <a:stretch>
              <a:fillRect/>
            </a:stretch>
          </p:blipFill>
          <p:spPr>
            <a:xfrm>
              <a:off x="0" y="0"/>
              <a:ext cx="6794718" cy="5949457"/>
            </a:xfrm>
            <a:prstGeom prst="rect">
              <a:avLst/>
            </a:prstGeom>
          </p:spPr>
        </p:pic>
      </p:grpSp>
      <p:sp>
        <p:nvSpPr>
          <p:cNvPr id="13" name="TextBox 13"/>
          <p:cNvSpPr txBox="1"/>
          <p:nvPr/>
        </p:nvSpPr>
        <p:spPr>
          <a:xfrm>
            <a:off x="7087524" y="7944878"/>
            <a:ext cx="4112952" cy="827150"/>
          </a:xfrm>
          <a:prstGeom prst="rect">
            <a:avLst/>
          </a:prstGeom>
        </p:spPr>
        <p:txBody>
          <a:bodyPr wrap="square" lIns="0" tIns="0" rIns="0" bIns="0" rtlCol="0" anchor="t">
            <a:spAutoFit/>
          </a:bodyPr>
          <a:lstStyle/>
          <a:p>
            <a:pPr algn="ctr">
              <a:lnSpc>
                <a:spcPts val="3359"/>
              </a:lnSpc>
            </a:pPr>
            <a:r>
              <a:rPr lang="en-US" sz="2000" dirty="0">
                <a:solidFill>
                  <a:srgbClr val="000000"/>
                </a:solidFill>
                <a:latin typeface="Roboto"/>
              </a:rPr>
              <a:t>From Understanding to Preparation and from Modeling to Evaluation</a:t>
            </a:r>
          </a:p>
        </p:txBody>
      </p:sp>
      <p:sp>
        <p:nvSpPr>
          <p:cNvPr id="15" name="TextBox 15"/>
          <p:cNvSpPr txBox="1"/>
          <p:nvPr/>
        </p:nvSpPr>
        <p:spPr>
          <a:xfrm>
            <a:off x="1698461" y="7944878"/>
            <a:ext cx="4112952" cy="827150"/>
          </a:xfrm>
          <a:prstGeom prst="rect">
            <a:avLst/>
          </a:prstGeom>
        </p:spPr>
        <p:txBody>
          <a:bodyPr wrap="square" lIns="0" tIns="0" rIns="0" bIns="0" rtlCol="0" anchor="t">
            <a:spAutoFit/>
          </a:bodyPr>
          <a:lstStyle/>
          <a:p>
            <a:pPr algn="ctr">
              <a:lnSpc>
                <a:spcPts val="3359"/>
              </a:lnSpc>
            </a:pPr>
            <a:r>
              <a:rPr lang="en-US" sz="2000" dirty="0">
                <a:solidFill>
                  <a:srgbClr val="000000"/>
                </a:solidFill>
                <a:latin typeface="Roboto"/>
              </a:rPr>
              <a:t>From Problem to Approach and from Requirements to Collection</a:t>
            </a:r>
          </a:p>
        </p:txBody>
      </p:sp>
      <p:sp>
        <p:nvSpPr>
          <p:cNvPr id="16" name="TextBox 16"/>
          <p:cNvSpPr txBox="1"/>
          <p:nvPr/>
        </p:nvSpPr>
        <p:spPr>
          <a:xfrm>
            <a:off x="12654805" y="7944878"/>
            <a:ext cx="4112952" cy="391133"/>
          </a:xfrm>
          <a:prstGeom prst="rect">
            <a:avLst/>
          </a:prstGeom>
        </p:spPr>
        <p:txBody>
          <a:bodyPr wrap="square" lIns="0" tIns="0" rIns="0" bIns="0" rtlCol="0" anchor="t">
            <a:spAutoFit/>
          </a:bodyPr>
          <a:lstStyle/>
          <a:p>
            <a:pPr algn="ctr">
              <a:lnSpc>
                <a:spcPts val="3359"/>
              </a:lnSpc>
            </a:pPr>
            <a:r>
              <a:rPr lang="en-US" sz="2000" dirty="0">
                <a:solidFill>
                  <a:srgbClr val="000000"/>
                </a:solidFill>
                <a:latin typeface="Roboto"/>
              </a:rPr>
              <a:t>From Deployment to Feedback</a:t>
            </a:r>
          </a:p>
        </p:txBody>
      </p:sp>
      <p:sp>
        <p:nvSpPr>
          <p:cNvPr id="17" name="TextBox 17"/>
          <p:cNvSpPr txBox="1"/>
          <p:nvPr/>
        </p:nvSpPr>
        <p:spPr>
          <a:xfrm>
            <a:off x="1028699" y="1524797"/>
            <a:ext cx="5096038" cy="1545680"/>
          </a:xfrm>
          <a:prstGeom prst="rect">
            <a:avLst/>
          </a:prstGeom>
        </p:spPr>
        <p:txBody>
          <a:bodyPr wrap="square" lIns="0" tIns="0" rIns="0" bIns="0" rtlCol="0" anchor="ctr">
            <a:spAutoFit/>
          </a:bodyPr>
          <a:lstStyle/>
          <a:p>
            <a:pPr>
              <a:lnSpc>
                <a:spcPts val="13439"/>
              </a:lnSpc>
            </a:pPr>
            <a:r>
              <a:rPr lang="en-US" sz="8800" b="1" dirty="0">
                <a:solidFill>
                  <a:srgbClr val="000000"/>
                </a:solidFill>
                <a:latin typeface="Arial" panose="020B0604020202020204" pitchFamily="34" charset="0"/>
                <a:cs typeface="Arial" panose="020B0604020202020204" pitchFamily="34" charset="0"/>
              </a:rPr>
              <a:t>Steps</a:t>
            </a:r>
          </a:p>
        </p:txBody>
      </p:sp>
      <p:sp>
        <p:nvSpPr>
          <p:cNvPr id="18" name="TextBox 18"/>
          <p:cNvSpPr txBox="1"/>
          <p:nvPr/>
        </p:nvSpPr>
        <p:spPr>
          <a:xfrm>
            <a:off x="1028699" y="9258300"/>
            <a:ext cx="7835410" cy="415290"/>
          </a:xfrm>
          <a:prstGeom prst="rect">
            <a:avLst/>
          </a:prstGeom>
        </p:spPr>
        <p:txBody>
          <a:bodyPr lIns="0" tIns="0" rIns="0" bIns="0" rtlCol="0" anchor="t">
            <a:spAutoFit/>
          </a:bodyPr>
          <a:lstStyle/>
          <a:p>
            <a:pPr algn="l">
              <a:lnSpc>
                <a:spcPts val="3359"/>
              </a:lnSpc>
            </a:pPr>
            <a:r>
              <a:rPr lang="en-US" sz="2399" dirty="0">
                <a:solidFill>
                  <a:srgbClr val="000000"/>
                </a:solidFill>
                <a:latin typeface="Roboto"/>
              </a:rPr>
              <a:t>Remember: the stages of this methodology are iterative!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sz="1400"/>
          </a:p>
        </p:txBody>
      </p:sp>
      <p:sp>
        <p:nvSpPr>
          <p:cNvPr id="3" name="Freeform 3"/>
          <p:cNvSpPr/>
          <p:nvPr/>
        </p:nvSpPr>
        <p:spPr>
          <a:xfrm>
            <a:off x="16067268" y="495321"/>
            <a:ext cx="1926864" cy="956638"/>
          </a:xfrm>
          <a:custGeom>
            <a:avLst/>
            <a:gdLst/>
            <a:ahLst/>
            <a:cxnLst/>
            <a:rect l="l" t="t" r="r" b="b"/>
            <a:pathLst>
              <a:path w="1926864" h="956638">
                <a:moveTo>
                  <a:pt x="0" y="0"/>
                </a:moveTo>
                <a:lnTo>
                  <a:pt x="1926864" y="0"/>
                </a:lnTo>
                <a:lnTo>
                  <a:pt x="1926864" y="956638"/>
                </a:lnTo>
                <a:lnTo>
                  <a:pt x="0" y="956638"/>
                </a:lnTo>
                <a:lnTo>
                  <a:pt x="0" y="0"/>
                </a:lnTo>
                <a:close/>
              </a:path>
            </a:pathLst>
          </a:custGeom>
          <a:blipFill>
            <a:blip r:embed="rId3"/>
            <a:stretch>
              <a:fillRect/>
            </a:stretch>
          </a:blipFill>
        </p:spPr>
        <p:txBody>
          <a:bodyPr/>
          <a:lstStyle/>
          <a:p>
            <a:endParaRPr lang="en-US" sz="1400"/>
          </a:p>
        </p:txBody>
      </p:sp>
      <p:grpSp>
        <p:nvGrpSpPr>
          <p:cNvPr id="4" name="Group 4"/>
          <p:cNvGrpSpPr/>
          <p:nvPr/>
        </p:nvGrpSpPr>
        <p:grpSpPr>
          <a:xfrm>
            <a:off x="1257300" y="9508379"/>
            <a:ext cx="4114800" cy="573834"/>
            <a:chOff x="0" y="0"/>
            <a:chExt cx="5486400" cy="765112"/>
          </a:xfrm>
        </p:grpSpPr>
        <p:sp>
          <p:nvSpPr>
            <p:cNvPr id="5" name="Freeform 5"/>
            <p:cNvSpPr/>
            <p:nvPr/>
          </p:nvSpPr>
          <p:spPr>
            <a:xfrm>
              <a:off x="0" y="0"/>
              <a:ext cx="5486400" cy="765175"/>
            </a:xfrm>
            <a:custGeom>
              <a:avLst/>
              <a:gdLst/>
              <a:ahLst/>
              <a:cxnLst/>
              <a:rect l="l" t="t" r="r" b="b"/>
              <a:pathLst>
                <a:path w="5486400" h="765175">
                  <a:moveTo>
                    <a:pt x="0" y="0"/>
                  </a:moveTo>
                  <a:lnTo>
                    <a:pt x="5486400" y="0"/>
                  </a:lnTo>
                  <a:lnTo>
                    <a:pt x="5486400" y="765175"/>
                  </a:lnTo>
                  <a:lnTo>
                    <a:pt x="0" y="765175"/>
                  </a:lnTo>
                  <a:close/>
                </a:path>
              </a:pathLst>
            </a:custGeom>
            <a:solidFill>
              <a:srgbClr val="1869A6"/>
            </a:solidFill>
          </p:spPr>
          <p:txBody>
            <a:bodyPr/>
            <a:lstStyle/>
            <a:p>
              <a:endParaRPr lang="en-US" sz="1400"/>
            </a:p>
          </p:txBody>
        </p:sp>
      </p:grpSp>
      <p:sp>
        <p:nvSpPr>
          <p:cNvPr id="6" name="Freeform 6"/>
          <p:cNvSpPr/>
          <p:nvPr/>
        </p:nvSpPr>
        <p:spPr>
          <a:xfrm>
            <a:off x="139976" y="0"/>
            <a:ext cx="2234648" cy="2079956"/>
          </a:xfrm>
          <a:custGeom>
            <a:avLst/>
            <a:gdLst/>
            <a:ahLst/>
            <a:cxnLst/>
            <a:rect l="l" t="t" r="r" b="b"/>
            <a:pathLst>
              <a:path w="2234648" h="2079956">
                <a:moveTo>
                  <a:pt x="0" y="0"/>
                </a:moveTo>
                <a:lnTo>
                  <a:pt x="2234648" y="0"/>
                </a:lnTo>
                <a:lnTo>
                  <a:pt x="2234648" y="2079956"/>
                </a:lnTo>
                <a:lnTo>
                  <a:pt x="0" y="2079956"/>
                </a:lnTo>
                <a:lnTo>
                  <a:pt x="0" y="0"/>
                </a:lnTo>
                <a:close/>
              </a:path>
            </a:pathLst>
          </a:custGeom>
          <a:blipFill>
            <a:blip r:embed="rId4"/>
            <a:stretch>
              <a:fillRect/>
            </a:stretch>
          </a:blipFill>
        </p:spPr>
        <p:txBody>
          <a:bodyPr/>
          <a:lstStyle/>
          <a:p>
            <a:endParaRPr lang="en-US" sz="1400"/>
          </a:p>
        </p:txBody>
      </p:sp>
      <p:grpSp>
        <p:nvGrpSpPr>
          <p:cNvPr id="7" name="Group 7"/>
          <p:cNvGrpSpPr/>
          <p:nvPr/>
        </p:nvGrpSpPr>
        <p:grpSpPr>
          <a:xfrm>
            <a:off x="16461284" y="9516024"/>
            <a:ext cx="699136" cy="647884"/>
            <a:chOff x="0" y="0"/>
            <a:chExt cx="932181" cy="863845"/>
          </a:xfrm>
        </p:grpSpPr>
        <p:sp>
          <p:nvSpPr>
            <p:cNvPr id="8" name="Freeform 8"/>
            <p:cNvSpPr/>
            <p:nvPr/>
          </p:nvSpPr>
          <p:spPr>
            <a:xfrm>
              <a:off x="0" y="0"/>
              <a:ext cx="932180" cy="863854"/>
            </a:xfrm>
            <a:custGeom>
              <a:avLst/>
              <a:gdLst/>
              <a:ahLst/>
              <a:cxnLst/>
              <a:rect l="l" t="t" r="r" b="b"/>
              <a:pathLst>
                <a:path w="932180" h="863854">
                  <a:moveTo>
                    <a:pt x="0" y="0"/>
                  </a:moveTo>
                  <a:lnTo>
                    <a:pt x="932180" y="0"/>
                  </a:lnTo>
                  <a:lnTo>
                    <a:pt x="932180" y="863854"/>
                  </a:lnTo>
                  <a:lnTo>
                    <a:pt x="0" y="863854"/>
                  </a:lnTo>
                  <a:close/>
                </a:path>
              </a:pathLst>
            </a:custGeom>
            <a:solidFill>
              <a:srgbClr val="1869A6"/>
            </a:solidFill>
          </p:spPr>
          <p:txBody>
            <a:bodyPr/>
            <a:lstStyle/>
            <a:p>
              <a:endParaRPr lang="en-US" sz="1400"/>
            </a:p>
          </p:txBody>
        </p:sp>
      </p:grpSp>
      <p:sp>
        <p:nvSpPr>
          <p:cNvPr id="9" name="Freeform 9"/>
          <p:cNvSpPr/>
          <p:nvPr/>
        </p:nvSpPr>
        <p:spPr>
          <a:xfrm>
            <a:off x="16067268" y="495321"/>
            <a:ext cx="1926864" cy="956638"/>
          </a:xfrm>
          <a:custGeom>
            <a:avLst/>
            <a:gdLst/>
            <a:ahLst/>
            <a:cxnLst/>
            <a:rect l="l" t="t" r="r" b="b"/>
            <a:pathLst>
              <a:path w="1926864" h="956638">
                <a:moveTo>
                  <a:pt x="0" y="0"/>
                </a:moveTo>
                <a:lnTo>
                  <a:pt x="1926864" y="0"/>
                </a:lnTo>
                <a:lnTo>
                  <a:pt x="1926864" y="956638"/>
                </a:lnTo>
                <a:lnTo>
                  <a:pt x="0" y="956638"/>
                </a:lnTo>
                <a:lnTo>
                  <a:pt x="0" y="0"/>
                </a:lnTo>
                <a:close/>
              </a:path>
            </a:pathLst>
          </a:custGeom>
          <a:blipFill>
            <a:blip r:embed="rId3"/>
            <a:stretch>
              <a:fillRect/>
            </a:stretch>
          </a:blipFill>
        </p:spPr>
        <p:txBody>
          <a:bodyPr/>
          <a:lstStyle/>
          <a:p>
            <a:endParaRPr lang="en-US" sz="1400"/>
          </a:p>
        </p:txBody>
      </p:sp>
      <p:sp>
        <p:nvSpPr>
          <p:cNvPr id="10" name="Freeform 10"/>
          <p:cNvSpPr/>
          <p:nvPr/>
        </p:nvSpPr>
        <p:spPr>
          <a:xfrm>
            <a:off x="139976" y="0"/>
            <a:ext cx="2234648" cy="2079956"/>
          </a:xfrm>
          <a:custGeom>
            <a:avLst/>
            <a:gdLst/>
            <a:ahLst/>
            <a:cxnLst/>
            <a:rect l="l" t="t" r="r" b="b"/>
            <a:pathLst>
              <a:path w="2234648" h="2079956">
                <a:moveTo>
                  <a:pt x="0" y="0"/>
                </a:moveTo>
                <a:lnTo>
                  <a:pt x="2234648" y="0"/>
                </a:lnTo>
                <a:lnTo>
                  <a:pt x="2234648" y="2079956"/>
                </a:lnTo>
                <a:lnTo>
                  <a:pt x="0" y="2079956"/>
                </a:lnTo>
                <a:lnTo>
                  <a:pt x="0" y="0"/>
                </a:lnTo>
                <a:close/>
              </a:path>
            </a:pathLst>
          </a:custGeom>
          <a:blipFill>
            <a:blip r:embed="rId4"/>
            <a:stretch>
              <a:fillRect/>
            </a:stretch>
          </a:blipFill>
        </p:spPr>
        <p:txBody>
          <a:bodyPr/>
          <a:lstStyle/>
          <a:p>
            <a:endParaRPr lang="en-US" sz="1400"/>
          </a:p>
        </p:txBody>
      </p:sp>
      <p:sp>
        <p:nvSpPr>
          <p:cNvPr id="12" name="TextBox 12"/>
          <p:cNvSpPr txBox="1"/>
          <p:nvPr/>
        </p:nvSpPr>
        <p:spPr>
          <a:xfrm>
            <a:off x="1348740" y="9570722"/>
            <a:ext cx="3931920" cy="348942"/>
          </a:xfrm>
          <a:prstGeom prst="rect">
            <a:avLst/>
          </a:prstGeom>
        </p:spPr>
        <p:txBody>
          <a:bodyPr lIns="0" tIns="0" rIns="0" bIns="0" rtlCol="0" anchor="t">
            <a:spAutoFit/>
          </a:bodyPr>
          <a:lstStyle/>
          <a:p>
            <a:pPr algn="ctr">
              <a:lnSpc>
                <a:spcPts val="2880"/>
              </a:lnSpc>
            </a:pPr>
            <a:r>
              <a:rPr lang="en-US" sz="2400" spc="22">
                <a:solidFill>
                  <a:srgbClr val="FFFFFF"/>
                </a:solidFill>
                <a:latin typeface="TT Rounds Condensed"/>
                <a:ea typeface="TT Rounds Condensed"/>
                <a:cs typeface="TT Rounds Condensed"/>
                <a:sym typeface="TT Rounds Condensed"/>
              </a:rPr>
              <a:t>4/30/2024</a:t>
            </a:r>
          </a:p>
        </p:txBody>
      </p:sp>
      <p:sp>
        <p:nvSpPr>
          <p:cNvPr id="14" name="TextBox 14"/>
          <p:cNvSpPr txBox="1"/>
          <p:nvPr/>
        </p:nvSpPr>
        <p:spPr>
          <a:xfrm>
            <a:off x="13007340" y="9580247"/>
            <a:ext cx="3931920" cy="264175"/>
          </a:xfrm>
          <a:prstGeom prst="rect">
            <a:avLst/>
          </a:prstGeom>
        </p:spPr>
        <p:txBody>
          <a:bodyPr lIns="0" tIns="0" rIns="0" bIns="0" rtlCol="0" anchor="t">
            <a:spAutoFit/>
          </a:bodyPr>
          <a:lstStyle/>
          <a:p>
            <a:pPr algn="r">
              <a:lnSpc>
                <a:spcPts val="2160"/>
              </a:lnSpc>
            </a:pPr>
            <a:r>
              <a:rPr lang="en-US" spc="16">
                <a:solidFill>
                  <a:srgbClr val="FFFFFF"/>
                </a:solidFill>
                <a:latin typeface="TT Rounds Condensed"/>
                <a:ea typeface="TT Rounds Condensed"/>
                <a:cs typeface="TT Rounds Condensed"/>
                <a:sym typeface="TT Rounds Condensed"/>
              </a:rPr>
              <a:t>34</a:t>
            </a:r>
          </a:p>
        </p:txBody>
      </p:sp>
      <p:pic>
        <p:nvPicPr>
          <p:cNvPr id="18" name="Picture 17" descr="A red and blue chat bubbles with white letters&#10;&#10;Description automatically generated">
            <a:extLst>
              <a:ext uri="{FF2B5EF4-FFF2-40B4-BE49-F238E27FC236}">
                <a16:creationId xmlns:a16="http://schemas.microsoft.com/office/drawing/2014/main" id="{F17AE6F6-ADF4-054E-BA50-1191A3B7B7C3}"/>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48601" y="2247901"/>
            <a:ext cx="9799878" cy="7117314"/>
          </a:xfrm>
          <a:prstGeom prst="rect">
            <a:avLst/>
          </a:prstGeom>
        </p:spPr>
      </p:pic>
      <p:sp>
        <p:nvSpPr>
          <p:cNvPr id="19" name="TextBox 14">
            <a:extLst>
              <a:ext uri="{FF2B5EF4-FFF2-40B4-BE49-F238E27FC236}">
                <a16:creationId xmlns:a16="http://schemas.microsoft.com/office/drawing/2014/main" id="{DA420A9C-68EC-619A-0BA9-DDF3734F43AA}"/>
              </a:ext>
            </a:extLst>
          </p:cNvPr>
          <p:cNvSpPr txBox="1"/>
          <p:nvPr/>
        </p:nvSpPr>
        <p:spPr>
          <a:xfrm>
            <a:off x="193992" y="2505255"/>
            <a:ext cx="8572500" cy="743793"/>
          </a:xfrm>
          <a:prstGeom prst="rect">
            <a:avLst/>
          </a:prstGeom>
        </p:spPr>
        <p:txBody>
          <a:bodyPr wrap="square" lIns="0" tIns="0" rIns="0" bIns="0" rtlCol="0" anchor="ctr">
            <a:spAutoFit/>
          </a:bodyPr>
          <a:lstStyle/>
          <a:p>
            <a:pPr algn="ctr">
              <a:lnSpc>
                <a:spcPts val="5760"/>
              </a:lnSpc>
            </a:pPr>
            <a:r>
              <a:rPr lang="en-US" sz="6000" dirty="0">
                <a:solidFill>
                  <a:srgbClr val="1C3D5E"/>
                </a:solidFill>
                <a:latin typeface="Trebuchet MS Bold"/>
                <a:ea typeface="Trebuchet MS Bold"/>
                <a:cs typeface="Trebuchet MS Bold"/>
                <a:sym typeface="Trebuchet MS Bold"/>
              </a:rPr>
              <a:t>Questions &amp; Answers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sz="1400"/>
          </a:p>
        </p:txBody>
      </p:sp>
      <p:sp>
        <p:nvSpPr>
          <p:cNvPr id="3" name="Freeform 3"/>
          <p:cNvSpPr/>
          <p:nvPr/>
        </p:nvSpPr>
        <p:spPr>
          <a:xfrm>
            <a:off x="16067268" y="495321"/>
            <a:ext cx="1926864" cy="956638"/>
          </a:xfrm>
          <a:custGeom>
            <a:avLst/>
            <a:gdLst/>
            <a:ahLst/>
            <a:cxnLst/>
            <a:rect l="l" t="t" r="r" b="b"/>
            <a:pathLst>
              <a:path w="1926864" h="956638">
                <a:moveTo>
                  <a:pt x="0" y="0"/>
                </a:moveTo>
                <a:lnTo>
                  <a:pt x="1926864" y="0"/>
                </a:lnTo>
                <a:lnTo>
                  <a:pt x="1926864" y="956638"/>
                </a:lnTo>
                <a:lnTo>
                  <a:pt x="0" y="956638"/>
                </a:lnTo>
                <a:lnTo>
                  <a:pt x="0" y="0"/>
                </a:lnTo>
                <a:close/>
              </a:path>
            </a:pathLst>
          </a:custGeom>
          <a:blipFill>
            <a:blip r:embed="rId3"/>
            <a:stretch>
              <a:fillRect/>
            </a:stretch>
          </a:blipFill>
        </p:spPr>
        <p:txBody>
          <a:bodyPr/>
          <a:lstStyle/>
          <a:p>
            <a:endParaRPr lang="en-US" sz="1400"/>
          </a:p>
        </p:txBody>
      </p:sp>
      <p:grpSp>
        <p:nvGrpSpPr>
          <p:cNvPr id="4" name="Group 4"/>
          <p:cNvGrpSpPr/>
          <p:nvPr/>
        </p:nvGrpSpPr>
        <p:grpSpPr>
          <a:xfrm>
            <a:off x="1257300" y="9508379"/>
            <a:ext cx="4114800" cy="573834"/>
            <a:chOff x="0" y="0"/>
            <a:chExt cx="5486400" cy="765112"/>
          </a:xfrm>
        </p:grpSpPr>
        <p:sp>
          <p:nvSpPr>
            <p:cNvPr id="5" name="Freeform 5"/>
            <p:cNvSpPr/>
            <p:nvPr/>
          </p:nvSpPr>
          <p:spPr>
            <a:xfrm>
              <a:off x="0" y="0"/>
              <a:ext cx="5486400" cy="765175"/>
            </a:xfrm>
            <a:custGeom>
              <a:avLst/>
              <a:gdLst/>
              <a:ahLst/>
              <a:cxnLst/>
              <a:rect l="l" t="t" r="r" b="b"/>
              <a:pathLst>
                <a:path w="5486400" h="765175">
                  <a:moveTo>
                    <a:pt x="0" y="0"/>
                  </a:moveTo>
                  <a:lnTo>
                    <a:pt x="5486400" y="0"/>
                  </a:lnTo>
                  <a:lnTo>
                    <a:pt x="5486400" y="765175"/>
                  </a:lnTo>
                  <a:lnTo>
                    <a:pt x="0" y="765175"/>
                  </a:lnTo>
                  <a:close/>
                </a:path>
              </a:pathLst>
            </a:custGeom>
            <a:solidFill>
              <a:srgbClr val="1869A6"/>
            </a:solidFill>
          </p:spPr>
          <p:txBody>
            <a:bodyPr/>
            <a:lstStyle/>
            <a:p>
              <a:endParaRPr lang="en-US" sz="1400"/>
            </a:p>
          </p:txBody>
        </p:sp>
      </p:grpSp>
      <p:sp>
        <p:nvSpPr>
          <p:cNvPr id="6" name="Freeform 6"/>
          <p:cNvSpPr/>
          <p:nvPr/>
        </p:nvSpPr>
        <p:spPr>
          <a:xfrm>
            <a:off x="139976" y="0"/>
            <a:ext cx="2234648" cy="2079956"/>
          </a:xfrm>
          <a:custGeom>
            <a:avLst/>
            <a:gdLst/>
            <a:ahLst/>
            <a:cxnLst/>
            <a:rect l="l" t="t" r="r" b="b"/>
            <a:pathLst>
              <a:path w="2234648" h="2079956">
                <a:moveTo>
                  <a:pt x="0" y="0"/>
                </a:moveTo>
                <a:lnTo>
                  <a:pt x="2234648" y="0"/>
                </a:lnTo>
                <a:lnTo>
                  <a:pt x="2234648" y="2079956"/>
                </a:lnTo>
                <a:lnTo>
                  <a:pt x="0" y="2079956"/>
                </a:lnTo>
                <a:lnTo>
                  <a:pt x="0" y="0"/>
                </a:lnTo>
                <a:close/>
              </a:path>
            </a:pathLst>
          </a:custGeom>
          <a:blipFill>
            <a:blip r:embed="rId4"/>
            <a:stretch>
              <a:fillRect/>
            </a:stretch>
          </a:blipFill>
        </p:spPr>
        <p:txBody>
          <a:bodyPr/>
          <a:lstStyle/>
          <a:p>
            <a:endParaRPr lang="en-US" sz="1400"/>
          </a:p>
        </p:txBody>
      </p:sp>
      <p:grpSp>
        <p:nvGrpSpPr>
          <p:cNvPr id="7" name="Group 7"/>
          <p:cNvGrpSpPr/>
          <p:nvPr/>
        </p:nvGrpSpPr>
        <p:grpSpPr>
          <a:xfrm>
            <a:off x="16461284" y="9516024"/>
            <a:ext cx="699136" cy="647884"/>
            <a:chOff x="0" y="0"/>
            <a:chExt cx="932181" cy="863845"/>
          </a:xfrm>
        </p:grpSpPr>
        <p:sp>
          <p:nvSpPr>
            <p:cNvPr id="8" name="Freeform 8"/>
            <p:cNvSpPr/>
            <p:nvPr/>
          </p:nvSpPr>
          <p:spPr>
            <a:xfrm>
              <a:off x="0" y="0"/>
              <a:ext cx="932180" cy="863854"/>
            </a:xfrm>
            <a:custGeom>
              <a:avLst/>
              <a:gdLst/>
              <a:ahLst/>
              <a:cxnLst/>
              <a:rect l="l" t="t" r="r" b="b"/>
              <a:pathLst>
                <a:path w="932180" h="863854">
                  <a:moveTo>
                    <a:pt x="0" y="0"/>
                  </a:moveTo>
                  <a:lnTo>
                    <a:pt x="932180" y="0"/>
                  </a:lnTo>
                  <a:lnTo>
                    <a:pt x="932180" y="863854"/>
                  </a:lnTo>
                  <a:lnTo>
                    <a:pt x="0" y="863854"/>
                  </a:lnTo>
                  <a:close/>
                </a:path>
              </a:pathLst>
            </a:custGeom>
            <a:solidFill>
              <a:srgbClr val="1869A6"/>
            </a:solidFill>
          </p:spPr>
          <p:txBody>
            <a:bodyPr/>
            <a:lstStyle/>
            <a:p>
              <a:endParaRPr lang="en-US" sz="1400"/>
            </a:p>
          </p:txBody>
        </p:sp>
      </p:grpSp>
      <p:sp>
        <p:nvSpPr>
          <p:cNvPr id="9" name="Freeform 9"/>
          <p:cNvSpPr/>
          <p:nvPr/>
        </p:nvSpPr>
        <p:spPr>
          <a:xfrm>
            <a:off x="16067268" y="495321"/>
            <a:ext cx="1926864" cy="956638"/>
          </a:xfrm>
          <a:custGeom>
            <a:avLst/>
            <a:gdLst/>
            <a:ahLst/>
            <a:cxnLst/>
            <a:rect l="l" t="t" r="r" b="b"/>
            <a:pathLst>
              <a:path w="1926864" h="956638">
                <a:moveTo>
                  <a:pt x="0" y="0"/>
                </a:moveTo>
                <a:lnTo>
                  <a:pt x="1926864" y="0"/>
                </a:lnTo>
                <a:lnTo>
                  <a:pt x="1926864" y="956638"/>
                </a:lnTo>
                <a:lnTo>
                  <a:pt x="0" y="956638"/>
                </a:lnTo>
                <a:lnTo>
                  <a:pt x="0" y="0"/>
                </a:lnTo>
                <a:close/>
              </a:path>
            </a:pathLst>
          </a:custGeom>
          <a:blipFill>
            <a:blip r:embed="rId3"/>
            <a:stretch>
              <a:fillRect/>
            </a:stretch>
          </a:blipFill>
        </p:spPr>
        <p:txBody>
          <a:bodyPr/>
          <a:lstStyle/>
          <a:p>
            <a:endParaRPr lang="en-US" sz="1400"/>
          </a:p>
        </p:txBody>
      </p:sp>
      <p:sp>
        <p:nvSpPr>
          <p:cNvPr id="10" name="Freeform 10"/>
          <p:cNvSpPr/>
          <p:nvPr/>
        </p:nvSpPr>
        <p:spPr>
          <a:xfrm>
            <a:off x="139976" y="0"/>
            <a:ext cx="2234648" cy="2079956"/>
          </a:xfrm>
          <a:custGeom>
            <a:avLst/>
            <a:gdLst/>
            <a:ahLst/>
            <a:cxnLst/>
            <a:rect l="l" t="t" r="r" b="b"/>
            <a:pathLst>
              <a:path w="2234648" h="2079956">
                <a:moveTo>
                  <a:pt x="0" y="0"/>
                </a:moveTo>
                <a:lnTo>
                  <a:pt x="2234648" y="0"/>
                </a:lnTo>
                <a:lnTo>
                  <a:pt x="2234648" y="2079956"/>
                </a:lnTo>
                <a:lnTo>
                  <a:pt x="0" y="2079956"/>
                </a:lnTo>
                <a:lnTo>
                  <a:pt x="0" y="0"/>
                </a:lnTo>
                <a:close/>
              </a:path>
            </a:pathLst>
          </a:custGeom>
          <a:blipFill>
            <a:blip r:embed="rId4"/>
            <a:stretch>
              <a:fillRect/>
            </a:stretch>
          </a:blipFill>
        </p:spPr>
        <p:txBody>
          <a:bodyPr/>
          <a:lstStyle/>
          <a:p>
            <a:endParaRPr lang="en-US" sz="1400"/>
          </a:p>
        </p:txBody>
      </p:sp>
      <p:sp>
        <p:nvSpPr>
          <p:cNvPr id="12" name="TextBox 12"/>
          <p:cNvSpPr txBox="1"/>
          <p:nvPr/>
        </p:nvSpPr>
        <p:spPr>
          <a:xfrm>
            <a:off x="1348740" y="9570722"/>
            <a:ext cx="3931920" cy="348942"/>
          </a:xfrm>
          <a:prstGeom prst="rect">
            <a:avLst/>
          </a:prstGeom>
        </p:spPr>
        <p:txBody>
          <a:bodyPr lIns="0" tIns="0" rIns="0" bIns="0" rtlCol="0" anchor="t">
            <a:spAutoFit/>
          </a:bodyPr>
          <a:lstStyle/>
          <a:p>
            <a:pPr algn="ctr">
              <a:lnSpc>
                <a:spcPts val="2880"/>
              </a:lnSpc>
            </a:pPr>
            <a:r>
              <a:rPr lang="en-US" sz="2400" spc="22">
                <a:solidFill>
                  <a:srgbClr val="FFFFFF"/>
                </a:solidFill>
                <a:latin typeface="TT Rounds Condensed"/>
                <a:ea typeface="TT Rounds Condensed"/>
                <a:cs typeface="TT Rounds Condensed"/>
                <a:sym typeface="TT Rounds Condensed"/>
              </a:rPr>
              <a:t>4/30/2024</a:t>
            </a:r>
          </a:p>
        </p:txBody>
      </p:sp>
      <p:sp>
        <p:nvSpPr>
          <p:cNvPr id="13" name="TextBox 13"/>
          <p:cNvSpPr txBox="1"/>
          <p:nvPr/>
        </p:nvSpPr>
        <p:spPr>
          <a:xfrm>
            <a:off x="13007340" y="9580247"/>
            <a:ext cx="3931920" cy="264175"/>
          </a:xfrm>
          <a:prstGeom prst="rect">
            <a:avLst/>
          </a:prstGeom>
        </p:spPr>
        <p:txBody>
          <a:bodyPr lIns="0" tIns="0" rIns="0" bIns="0" rtlCol="0" anchor="t">
            <a:spAutoFit/>
          </a:bodyPr>
          <a:lstStyle/>
          <a:p>
            <a:pPr algn="r">
              <a:lnSpc>
                <a:spcPts val="2160"/>
              </a:lnSpc>
            </a:pPr>
            <a:r>
              <a:rPr lang="en-US" spc="16">
                <a:solidFill>
                  <a:srgbClr val="FFFFFF"/>
                </a:solidFill>
                <a:latin typeface="TT Rounds Condensed"/>
                <a:ea typeface="TT Rounds Condensed"/>
                <a:cs typeface="TT Rounds Condensed"/>
                <a:sym typeface="TT Rounds Condensed"/>
              </a:rPr>
              <a:t>35</a:t>
            </a:r>
          </a:p>
        </p:txBody>
      </p:sp>
      <p:sp>
        <p:nvSpPr>
          <p:cNvPr id="14" name="TextBox 14">
            <a:extLst>
              <a:ext uri="{FF2B5EF4-FFF2-40B4-BE49-F238E27FC236}">
                <a16:creationId xmlns:a16="http://schemas.microsoft.com/office/drawing/2014/main" id="{788DB14F-3F41-9E33-7C8A-961F0F0F583C}"/>
              </a:ext>
            </a:extLst>
          </p:cNvPr>
          <p:cNvSpPr txBox="1"/>
          <p:nvPr/>
        </p:nvSpPr>
        <p:spPr>
          <a:xfrm>
            <a:off x="4857750" y="4517914"/>
            <a:ext cx="8572500" cy="840551"/>
          </a:xfrm>
          <a:prstGeom prst="rect">
            <a:avLst/>
          </a:prstGeom>
        </p:spPr>
        <p:txBody>
          <a:bodyPr wrap="square" lIns="0" tIns="0" rIns="0" bIns="0" rtlCol="0" anchor="ctr">
            <a:spAutoFit/>
          </a:bodyPr>
          <a:lstStyle/>
          <a:p>
            <a:pPr algn="ctr">
              <a:lnSpc>
                <a:spcPts val="5760"/>
              </a:lnSpc>
            </a:pPr>
            <a:r>
              <a:rPr lang="en-US" sz="9600" dirty="0">
                <a:solidFill>
                  <a:srgbClr val="1C3D5E"/>
                </a:solidFill>
                <a:latin typeface="Trebuchet MS Bold"/>
                <a:ea typeface="Trebuchet MS Bold"/>
                <a:cs typeface="Trebuchet MS Bold"/>
                <a:sym typeface="Trebuchet MS Bold"/>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57200" y="2182766"/>
            <a:ext cx="8420100" cy="6342745"/>
            <a:chOff x="0" y="0"/>
            <a:chExt cx="9659602" cy="7160387"/>
          </a:xfrm>
        </p:grpSpPr>
        <p:pic>
          <p:nvPicPr>
            <p:cNvPr id="4" name="Picture 4"/>
            <p:cNvPicPr>
              <a:picLocks noChangeAspect="1"/>
            </p:cNvPicPr>
            <p:nvPr/>
          </p:nvPicPr>
          <p:blipFill>
            <a:blip r:embed="rId3"/>
            <a:srcRect t="7550" r="54443" b="7182"/>
            <a:stretch>
              <a:fillRect/>
            </a:stretch>
          </p:blipFill>
          <p:spPr>
            <a:xfrm>
              <a:off x="0" y="0"/>
              <a:ext cx="9659602" cy="7160387"/>
            </a:xfrm>
            <a:prstGeom prst="rect">
              <a:avLst/>
            </a:prstGeom>
          </p:spPr>
        </p:pic>
      </p:grpSp>
      <p:sp>
        <p:nvSpPr>
          <p:cNvPr id="6" name="TextBox 6"/>
          <p:cNvSpPr txBox="1"/>
          <p:nvPr/>
        </p:nvSpPr>
        <p:spPr>
          <a:xfrm>
            <a:off x="9410702" y="2178057"/>
            <a:ext cx="7650126" cy="2965443"/>
          </a:xfrm>
          <a:prstGeom prst="rect">
            <a:avLst/>
          </a:prstGeom>
        </p:spPr>
        <p:txBody>
          <a:bodyPr lIns="0" tIns="0" rIns="0" bIns="0" rtlCol="0" anchor="t">
            <a:spAutoFit/>
          </a:bodyPr>
          <a:lstStyle/>
          <a:p>
            <a:pPr algn="l">
              <a:lnSpc>
                <a:spcPts val="11900"/>
              </a:lnSpc>
            </a:pPr>
            <a:r>
              <a:rPr lang="en-US" sz="7200" b="1" dirty="0">
                <a:solidFill>
                  <a:srgbClr val="000000"/>
                </a:solidFill>
                <a:latin typeface="Arial" panose="020B0604020202020204" pitchFamily="34" charset="0"/>
                <a:cs typeface="Arial" panose="020B0604020202020204" pitchFamily="34" charset="0"/>
              </a:rPr>
              <a:t>From Problem to Approach</a:t>
            </a:r>
          </a:p>
        </p:txBody>
      </p:sp>
      <p:sp>
        <p:nvSpPr>
          <p:cNvPr id="7" name="TextBox 7"/>
          <p:cNvSpPr txBox="1"/>
          <p:nvPr/>
        </p:nvSpPr>
        <p:spPr>
          <a:xfrm>
            <a:off x="9144000" y="5716935"/>
            <a:ext cx="8885274" cy="2397451"/>
          </a:xfrm>
          <a:prstGeom prst="rect">
            <a:avLst/>
          </a:prstGeom>
        </p:spPr>
        <p:txBody>
          <a:bodyPr wrap="square" lIns="0" tIns="0" rIns="0" bIns="0" rtlCol="0" anchor="t">
            <a:spAutoFit/>
          </a:bodyPr>
          <a:lstStyle/>
          <a:p>
            <a:pPr marL="474979" lvl="1" indent="-237490" algn="l">
              <a:lnSpc>
                <a:spcPct val="250000"/>
              </a:lnSpc>
              <a:buFont typeface="Arial"/>
              <a:buChar char="•"/>
            </a:pPr>
            <a:r>
              <a:rPr lang="en-US" sz="2199" dirty="0">
                <a:solidFill>
                  <a:srgbClr val="000000"/>
                </a:solidFill>
                <a:latin typeface="Roboto"/>
              </a:rPr>
              <a:t>Understand the question and business goals.</a:t>
            </a:r>
          </a:p>
          <a:p>
            <a:pPr marL="474979" lvl="1" indent="-237490" algn="l">
              <a:lnSpc>
                <a:spcPct val="250000"/>
              </a:lnSpc>
              <a:buFont typeface="Arial"/>
              <a:buChar char="•"/>
            </a:pPr>
            <a:r>
              <a:rPr lang="en-US" sz="2199" dirty="0">
                <a:solidFill>
                  <a:srgbClr val="000000"/>
                </a:solidFill>
                <a:latin typeface="Roboto"/>
              </a:rPr>
              <a:t>Identify the most effective analytic approach.</a:t>
            </a:r>
          </a:p>
          <a:p>
            <a:pPr marL="474980" lvl="1" indent="-237490" algn="l">
              <a:lnSpc>
                <a:spcPct val="250000"/>
              </a:lnSpc>
              <a:buFont typeface="Arial"/>
              <a:buChar char="•"/>
            </a:pPr>
            <a:r>
              <a:rPr lang="en-US" sz="2200" dirty="0">
                <a:solidFill>
                  <a:srgbClr val="000000"/>
                </a:solidFill>
                <a:latin typeface="Roboto"/>
              </a:rPr>
              <a:t>Importance of business understanding and engaging stakeholders.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5124784"/>
            <a:ext cx="10305311" cy="2157730"/>
          </a:xfrm>
          <a:prstGeom prst="rect">
            <a:avLst/>
          </a:prstGeom>
        </p:spPr>
        <p:txBody>
          <a:bodyPr lIns="0" tIns="0" rIns="0" bIns="0" rtlCol="0" anchor="t">
            <a:spAutoFit/>
          </a:bodyPr>
          <a:lstStyle/>
          <a:p>
            <a:pPr marL="474979" lvl="1" indent="-237490" algn="l">
              <a:lnSpc>
                <a:spcPts val="4399"/>
              </a:lnSpc>
              <a:buFont typeface="Arial"/>
              <a:buChar char="•"/>
            </a:pPr>
            <a:r>
              <a:rPr lang="en-US" sz="2199">
                <a:solidFill>
                  <a:srgbClr val="000000"/>
                </a:solidFill>
                <a:latin typeface="Roboto"/>
              </a:rPr>
              <a:t>Define the problem.</a:t>
            </a:r>
          </a:p>
          <a:p>
            <a:pPr marL="474979" lvl="1" indent="-237490" algn="l">
              <a:lnSpc>
                <a:spcPts val="4399"/>
              </a:lnSpc>
              <a:buFont typeface="Arial"/>
              <a:buChar char="•"/>
            </a:pPr>
            <a:r>
              <a:rPr lang="en-US" sz="2199">
                <a:solidFill>
                  <a:srgbClr val="000000"/>
                </a:solidFill>
                <a:latin typeface="Roboto"/>
              </a:rPr>
              <a:t>Clarify the goals and objectives.</a:t>
            </a:r>
          </a:p>
          <a:p>
            <a:pPr marL="474979" lvl="1" indent="-237490" algn="l">
              <a:lnSpc>
                <a:spcPts val="4399"/>
              </a:lnSpc>
              <a:buFont typeface="Arial"/>
              <a:buChar char="•"/>
            </a:pPr>
            <a:r>
              <a:rPr lang="en-US" sz="2199">
                <a:solidFill>
                  <a:srgbClr val="000000"/>
                </a:solidFill>
                <a:latin typeface="Roboto"/>
              </a:rPr>
              <a:t>Engage stakeholders for requirements and support.</a:t>
            </a:r>
          </a:p>
          <a:p>
            <a:pPr algn="l">
              <a:lnSpc>
                <a:spcPts val="4400"/>
              </a:lnSpc>
            </a:pPr>
            <a:endParaRPr lang="en-US" sz="2199">
              <a:solidFill>
                <a:srgbClr val="000000"/>
              </a:solidFill>
              <a:latin typeface="Roboto"/>
            </a:endParaRPr>
          </a:p>
        </p:txBody>
      </p:sp>
      <p:grpSp>
        <p:nvGrpSpPr>
          <p:cNvPr id="4" name="Group 4"/>
          <p:cNvGrpSpPr/>
          <p:nvPr/>
        </p:nvGrpSpPr>
        <p:grpSpPr>
          <a:xfrm>
            <a:off x="10127536" y="2792873"/>
            <a:ext cx="6875230" cy="5006722"/>
            <a:chOff x="0" y="0"/>
            <a:chExt cx="9166974" cy="6675629"/>
          </a:xfrm>
        </p:grpSpPr>
        <p:pic>
          <p:nvPicPr>
            <p:cNvPr id="5" name="Picture 5"/>
            <p:cNvPicPr>
              <a:picLocks noChangeAspect="1"/>
            </p:cNvPicPr>
            <p:nvPr/>
          </p:nvPicPr>
          <p:blipFill>
            <a:blip r:embed="rId2"/>
            <a:srcRect l="48789" t="2918" b="2918"/>
            <a:stretch>
              <a:fillRect/>
            </a:stretch>
          </p:blipFill>
          <p:spPr>
            <a:xfrm>
              <a:off x="0" y="0"/>
              <a:ext cx="9166974" cy="6675629"/>
            </a:xfrm>
            <a:prstGeom prst="rect">
              <a:avLst/>
            </a:prstGeom>
          </p:spPr>
        </p:pic>
      </p:grpSp>
      <p:sp>
        <p:nvSpPr>
          <p:cNvPr id="8" name="TextBox 8"/>
          <p:cNvSpPr txBox="1"/>
          <p:nvPr/>
        </p:nvSpPr>
        <p:spPr>
          <a:xfrm>
            <a:off x="1028700" y="2424142"/>
            <a:ext cx="7886700" cy="2128788"/>
          </a:xfrm>
          <a:prstGeom prst="rect">
            <a:avLst/>
          </a:prstGeom>
        </p:spPr>
        <p:txBody>
          <a:bodyPr wrap="square" lIns="0" tIns="0" rIns="0" bIns="0" rtlCol="0" anchor="t">
            <a:spAutoFit/>
          </a:bodyPr>
          <a:lstStyle/>
          <a:p>
            <a:pPr algn="l">
              <a:lnSpc>
                <a:spcPts val="8260"/>
              </a:lnSpc>
            </a:pPr>
            <a:r>
              <a:rPr lang="en-US" sz="7200" b="1" dirty="0">
                <a:solidFill>
                  <a:srgbClr val="000000"/>
                </a:solidFill>
                <a:latin typeface="Arial" panose="020B0604020202020204" pitchFamily="34" charset="0"/>
                <a:cs typeface="Arial" panose="020B0604020202020204" pitchFamily="34" charset="0"/>
              </a:rPr>
              <a:t>Business Understanding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4082244"/>
            <a:ext cx="15963901" cy="3676776"/>
          </a:xfrm>
          <a:prstGeom prst="rect">
            <a:avLst/>
          </a:prstGeom>
        </p:spPr>
        <p:txBody>
          <a:bodyPr wrap="square" lIns="0" tIns="0" rIns="0" bIns="0" rtlCol="0" anchor="t">
            <a:spAutoFit/>
          </a:bodyPr>
          <a:lstStyle/>
          <a:p>
            <a:pPr>
              <a:lnSpc>
                <a:spcPts val="2520"/>
              </a:lnSpc>
              <a:spcBef>
                <a:spcPct val="0"/>
              </a:spcBef>
            </a:pPr>
            <a:endParaRPr sz="2400" dirty="0">
              <a:latin typeface="Arial" panose="020B0604020202020204" pitchFamily="34" charset="0"/>
              <a:cs typeface="Arial" panose="020B0604020202020204" pitchFamily="34" charset="0"/>
            </a:endParaRPr>
          </a:p>
          <a:p>
            <a:pPr marL="237489" indent="-457200">
              <a:lnSpc>
                <a:spcPts val="3079"/>
              </a:lnSpc>
              <a:buFont typeface="+mj-lt"/>
              <a:buAutoNum type="arabicPeriod"/>
            </a:pPr>
            <a:r>
              <a:rPr lang="en-US" sz="2400" dirty="0">
                <a:solidFill>
                  <a:srgbClr val="000000"/>
                </a:solidFill>
                <a:latin typeface="Arial" panose="020B0604020202020204" pitchFamily="34" charset="0"/>
                <a:cs typeface="Arial" panose="020B0604020202020204" pitchFamily="34" charset="0"/>
              </a:rPr>
              <a:t>Establishing a clearly defined question starts with understanding the GOAL of the person who is asking the question.</a:t>
            </a:r>
          </a:p>
          <a:p>
            <a:pPr marL="237489" indent="-457200">
              <a:lnSpc>
                <a:spcPts val="3079"/>
              </a:lnSpc>
              <a:buFont typeface="+mj-lt"/>
              <a:buAutoNum type="arabicPeriod"/>
            </a:pPr>
            <a:r>
              <a:rPr lang="en-US" sz="2400" dirty="0">
                <a:solidFill>
                  <a:srgbClr val="000000"/>
                </a:solidFill>
                <a:latin typeface="Arial" panose="020B0604020202020204" pitchFamily="34" charset="0"/>
                <a:cs typeface="Arial" panose="020B0604020202020204" pitchFamily="34" charset="0"/>
              </a:rPr>
              <a:t>Once the goal is clarified, the next piece of the puzzle is to figure out the objectives that are in support of the goal.</a:t>
            </a:r>
          </a:p>
          <a:p>
            <a:pPr>
              <a:lnSpc>
                <a:spcPts val="2520"/>
              </a:lnSpc>
            </a:pPr>
            <a:endParaRPr lang="en-US" sz="2400" dirty="0">
              <a:solidFill>
                <a:srgbClr val="000000"/>
              </a:solidFill>
              <a:latin typeface="Arial" panose="020B0604020202020204" pitchFamily="34" charset="0"/>
              <a:cs typeface="Arial" panose="020B0604020202020204" pitchFamily="34" charset="0"/>
            </a:endParaRPr>
          </a:p>
          <a:p>
            <a:pPr>
              <a:lnSpc>
                <a:spcPts val="2939"/>
              </a:lnSpc>
              <a:spcBef>
                <a:spcPct val="0"/>
              </a:spcBef>
            </a:pPr>
            <a:r>
              <a:rPr lang="en-US" sz="2400" dirty="0">
                <a:solidFill>
                  <a:srgbClr val="000000"/>
                </a:solidFill>
                <a:latin typeface="Arial" panose="020B0604020202020204" pitchFamily="34" charset="0"/>
                <a:cs typeface="Arial" panose="020B0604020202020204" pitchFamily="34" charset="0"/>
              </a:rPr>
              <a:t>By breaking down the objectives, structured discussions can take place where priorities can be identified in a way that can lead to organizing and planning on how to tackle the problem. Depending on the problem, different stakeholders will need to be engaged in the discussion to help determine requirements and clarify questions.</a:t>
            </a:r>
          </a:p>
          <a:p>
            <a:pPr>
              <a:lnSpc>
                <a:spcPts val="2520"/>
              </a:lnSpc>
              <a:spcBef>
                <a:spcPct val="0"/>
              </a:spcBef>
            </a:pPr>
            <a:endParaRPr lang="en-US" sz="2400" dirty="0">
              <a:solidFill>
                <a:srgbClr val="000000"/>
              </a:solidFill>
              <a:latin typeface="Arial" panose="020B0604020202020204" pitchFamily="34" charset="0"/>
              <a:cs typeface="Arial" panose="020B0604020202020204" pitchFamily="34" charset="0"/>
            </a:endParaRPr>
          </a:p>
          <a:p>
            <a:pPr>
              <a:lnSpc>
                <a:spcPts val="3499"/>
              </a:lnSpc>
              <a:spcBef>
                <a:spcPct val="0"/>
              </a:spcBef>
            </a:pPr>
            <a:endParaRPr lang="en-US" sz="2400" dirty="0">
              <a:solidFill>
                <a:srgbClr val="000000"/>
              </a:solidFill>
              <a:latin typeface="Arial" panose="020B0604020202020204" pitchFamily="34" charset="0"/>
              <a:cs typeface="Arial" panose="020B0604020202020204" pitchFamily="34" charset="0"/>
            </a:endParaRPr>
          </a:p>
        </p:txBody>
      </p:sp>
      <p:sp>
        <p:nvSpPr>
          <p:cNvPr id="3" name="TextBox 3"/>
          <p:cNvSpPr txBox="1"/>
          <p:nvPr/>
        </p:nvSpPr>
        <p:spPr>
          <a:xfrm>
            <a:off x="1028700" y="1852288"/>
            <a:ext cx="11010900" cy="1064394"/>
          </a:xfrm>
          <a:prstGeom prst="rect">
            <a:avLst/>
          </a:prstGeom>
        </p:spPr>
        <p:txBody>
          <a:bodyPr wrap="square" lIns="0" tIns="0" rIns="0" bIns="0" rtlCol="0" anchor="ctr">
            <a:spAutoFit/>
          </a:bodyPr>
          <a:lstStyle/>
          <a:p>
            <a:pPr algn="l">
              <a:lnSpc>
                <a:spcPts val="8260"/>
              </a:lnSpc>
            </a:pPr>
            <a:r>
              <a:rPr lang="en-US" sz="7200" b="1" dirty="0">
                <a:solidFill>
                  <a:srgbClr val="000000"/>
                </a:solidFill>
                <a:latin typeface="Arial" panose="020B0604020202020204" pitchFamily="34" charset="0"/>
                <a:cs typeface="Arial" panose="020B0604020202020204" pitchFamily="34" charset="0"/>
              </a:rPr>
              <a:t>Business Understanding</a:t>
            </a:r>
          </a:p>
        </p:txBody>
      </p:sp>
      <p:sp>
        <p:nvSpPr>
          <p:cNvPr id="4" name="TextBox 4"/>
          <p:cNvSpPr txBox="1"/>
          <p:nvPr/>
        </p:nvSpPr>
        <p:spPr>
          <a:xfrm>
            <a:off x="1028700" y="3295080"/>
            <a:ext cx="9220200" cy="408766"/>
          </a:xfrm>
          <a:prstGeom prst="rect">
            <a:avLst/>
          </a:prstGeom>
        </p:spPr>
        <p:txBody>
          <a:bodyPr wrap="square" lIns="0" tIns="0" rIns="0" bIns="0" rtlCol="0" anchor="t">
            <a:spAutoFit/>
          </a:bodyPr>
          <a:lstStyle/>
          <a:p>
            <a:pPr>
              <a:lnSpc>
                <a:spcPts val="3359"/>
              </a:lnSpc>
              <a:spcBef>
                <a:spcPct val="0"/>
              </a:spcBef>
            </a:pPr>
            <a:r>
              <a:rPr lang="en-US" sz="2800" dirty="0">
                <a:solidFill>
                  <a:srgbClr val="000000"/>
                </a:solidFill>
                <a:latin typeface="Arial" panose="020B0604020202020204" pitchFamily="34" charset="0"/>
                <a:cs typeface="Arial" panose="020B0604020202020204" pitchFamily="34" charset="0"/>
              </a:rPr>
              <a:t>What is the problem that you are trying to solve?</a:t>
            </a:r>
          </a:p>
        </p:txBody>
      </p:sp>
      <p:sp>
        <p:nvSpPr>
          <p:cNvPr id="5" name="TextBox 5"/>
          <p:cNvSpPr txBox="1"/>
          <p:nvPr/>
        </p:nvSpPr>
        <p:spPr>
          <a:xfrm>
            <a:off x="1028700" y="8137418"/>
            <a:ext cx="15027453" cy="860425"/>
          </a:xfrm>
          <a:prstGeom prst="rect">
            <a:avLst/>
          </a:prstGeom>
        </p:spPr>
        <p:txBody>
          <a:bodyPr lIns="0" tIns="0" rIns="0" bIns="0" rtlCol="0" anchor="t">
            <a:spAutoFit/>
          </a:bodyPr>
          <a:lstStyle/>
          <a:p>
            <a:pPr algn="just">
              <a:lnSpc>
                <a:spcPts val="3499"/>
              </a:lnSpc>
              <a:spcBef>
                <a:spcPct val="0"/>
              </a:spcBef>
            </a:pPr>
            <a:r>
              <a:rPr lang="en-US" sz="2400" b="1" dirty="0">
                <a:solidFill>
                  <a:srgbClr val="000000"/>
                </a:solidFill>
                <a:highlight>
                  <a:srgbClr val="00FF00"/>
                </a:highlight>
                <a:latin typeface="Arial" panose="020B0604020202020204" pitchFamily="34" charset="0"/>
                <a:cs typeface="Arial" panose="020B0604020202020204" pitchFamily="34" charset="0"/>
              </a:rPr>
              <a:t>Note:</a:t>
            </a:r>
            <a:r>
              <a:rPr lang="en-US" sz="2400" b="1" dirty="0">
                <a:solidFill>
                  <a:srgbClr val="000000"/>
                </a:solidFill>
                <a:latin typeface="Arial" panose="020B0604020202020204" pitchFamily="34" charset="0"/>
                <a:cs typeface="Arial" panose="020B0604020202020204" pitchFamily="34" charset="0"/>
              </a:rPr>
              <a:t> </a:t>
            </a:r>
            <a:r>
              <a:rPr lang="en-US" sz="2400" dirty="0">
                <a:solidFill>
                  <a:srgbClr val="000000"/>
                </a:solidFill>
                <a:latin typeface="Arial" panose="020B0604020202020204" pitchFamily="34" charset="0"/>
                <a:cs typeface="Arial" panose="020B0604020202020204" pitchFamily="34" charset="0"/>
              </a:rPr>
              <a:t>The key business sponsor's involvement throughout the project was critical, in that the sponsor: Set overall direction Remained engaged, and provided guidance. Ensured necessary support, where needed.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9143999" y="3615219"/>
            <a:ext cx="9130861" cy="4802591"/>
          </a:xfrm>
          <a:custGeom>
            <a:avLst/>
            <a:gdLst/>
            <a:ahLst/>
            <a:cxnLst/>
            <a:rect l="l" t="t" r="r" b="b"/>
            <a:pathLst>
              <a:path w="9130861" h="4802591">
                <a:moveTo>
                  <a:pt x="0" y="0"/>
                </a:moveTo>
                <a:lnTo>
                  <a:pt x="9130861" y="0"/>
                </a:lnTo>
                <a:lnTo>
                  <a:pt x="9130861" y="4802591"/>
                </a:lnTo>
                <a:lnTo>
                  <a:pt x="0" y="4802591"/>
                </a:lnTo>
                <a:lnTo>
                  <a:pt x="0" y="0"/>
                </a:lnTo>
                <a:close/>
              </a:path>
            </a:pathLst>
          </a:custGeom>
          <a:blipFill>
            <a:blip r:embed="rId2"/>
            <a:stretch>
              <a:fillRect l="-4129" t="-1206" r="-4426"/>
            </a:stretch>
          </a:blipFill>
        </p:spPr>
        <p:txBody>
          <a:bodyPr/>
          <a:lstStyle/>
          <a:p>
            <a:endParaRPr lang="en-US"/>
          </a:p>
        </p:txBody>
      </p:sp>
      <p:sp>
        <p:nvSpPr>
          <p:cNvPr id="6" name="TextBox 6"/>
          <p:cNvSpPr txBox="1"/>
          <p:nvPr/>
        </p:nvSpPr>
        <p:spPr>
          <a:xfrm>
            <a:off x="561375" y="1661787"/>
            <a:ext cx="11422653" cy="1522340"/>
          </a:xfrm>
          <a:prstGeom prst="rect">
            <a:avLst/>
          </a:prstGeom>
        </p:spPr>
        <p:txBody>
          <a:bodyPr lIns="0" tIns="0" rIns="0" bIns="0" rtlCol="0" anchor="ctr">
            <a:spAutoFit/>
          </a:bodyPr>
          <a:lstStyle/>
          <a:p>
            <a:pPr algn="l">
              <a:lnSpc>
                <a:spcPts val="13439"/>
              </a:lnSpc>
            </a:pPr>
            <a:r>
              <a:rPr lang="en-US" sz="7200" b="1" dirty="0">
                <a:solidFill>
                  <a:srgbClr val="000000"/>
                </a:solidFill>
                <a:latin typeface="Arial" panose="020B0604020202020204" pitchFamily="34" charset="0"/>
                <a:cs typeface="Arial" panose="020B0604020202020204" pitchFamily="34" charset="0"/>
              </a:rPr>
              <a:t>Analytics Approach</a:t>
            </a:r>
          </a:p>
        </p:txBody>
      </p:sp>
      <p:sp>
        <p:nvSpPr>
          <p:cNvPr id="7" name="TextBox 7"/>
          <p:cNvSpPr txBox="1"/>
          <p:nvPr/>
        </p:nvSpPr>
        <p:spPr>
          <a:xfrm>
            <a:off x="561374" y="3362746"/>
            <a:ext cx="8582625" cy="504946"/>
          </a:xfrm>
          <a:prstGeom prst="rect">
            <a:avLst/>
          </a:prstGeom>
        </p:spPr>
        <p:txBody>
          <a:bodyPr wrap="square" lIns="0" tIns="0" rIns="0" bIns="0" rtlCol="0" anchor="t">
            <a:spAutoFit/>
          </a:bodyPr>
          <a:lstStyle/>
          <a:p>
            <a:pPr algn="l">
              <a:lnSpc>
                <a:spcPts val="4400"/>
              </a:lnSpc>
            </a:pPr>
            <a:r>
              <a:rPr lang="en-US" sz="2800">
                <a:solidFill>
                  <a:srgbClr val="000000"/>
                </a:solidFill>
                <a:latin typeface="Arial" panose="020B0604020202020204" pitchFamily="34" charset="0"/>
                <a:cs typeface="Arial" panose="020B0604020202020204" pitchFamily="34" charset="0"/>
              </a:rPr>
              <a:t>How can you use the data to answer the question?</a:t>
            </a:r>
          </a:p>
        </p:txBody>
      </p:sp>
      <p:sp>
        <p:nvSpPr>
          <p:cNvPr id="9" name="TextBox 9"/>
          <p:cNvSpPr txBox="1"/>
          <p:nvPr/>
        </p:nvSpPr>
        <p:spPr>
          <a:xfrm>
            <a:off x="561375" y="4464433"/>
            <a:ext cx="8354025" cy="2885405"/>
          </a:xfrm>
          <a:prstGeom prst="rect">
            <a:avLst/>
          </a:prstGeom>
        </p:spPr>
        <p:txBody>
          <a:bodyPr wrap="square" lIns="0" tIns="0" rIns="0" bIns="0" rtlCol="0" anchor="t">
            <a:spAutoFit/>
          </a:bodyPr>
          <a:lstStyle/>
          <a:p>
            <a:pPr algn="l">
              <a:lnSpc>
                <a:spcPts val="2520"/>
              </a:lnSpc>
              <a:spcBef>
                <a:spcPct val="0"/>
              </a:spcBef>
            </a:pPr>
            <a:r>
              <a:rPr lang="en-US" sz="2400" dirty="0">
                <a:solidFill>
                  <a:srgbClr val="000000"/>
                </a:solidFill>
                <a:latin typeface="Arial" panose="020B0604020202020204" pitchFamily="34" charset="0"/>
                <a:cs typeface="Arial" panose="020B0604020202020204" pitchFamily="34" charset="0"/>
              </a:rPr>
              <a:t>Selecting the right analytic approach depends on the question being asked. </a:t>
            </a:r>
          </a:p>
          <a:p>
            <a:pPr algn="l">
              <a:lnSpc>
                <a:spcPts val="2520"/>
              </a:lnSpc>
              <a:spcBef>
                <a:spcPct val="0"/>
              </a:spcBef>
            </a:pPr>
            <a:endParaRPr lang="en-US" sz="2400" dirty="0">
              <a:solidFill>
                <a:srgbClr val="000000"/>
              </a:solidFill>
              <a:latin typeface="Arial" panose="020B0604020202020204" pitchFamily="34" charset="0"/>
              <a:cs typeface="Arial" panose="020B0604020202020204" pitchFamily="34" charset="0"/>
            </a:endParaRPr>
          </a:p>
          <a:p>
            <a:pPr algn="l">
              <a:lnSpc>
                <a:spcPts val="2520"/>
              </a:lnSpc>
              <a:spcBef>
                <a:spcPct val="0"/>
              </a:spcBef>
            </a:pPr>
            <a:r>
              <a:rPr lang="en-US" sz="2400" dirty="0">
                <a:solidFill>
                  <a:srgbClr val="000000"/>
                </a:solidFill>
                <a:latin typeface="Arial" panose="020B0604020202020204" pitchFamily="34" charset="0"/>
                <a:cs typeface="Arial" panose="020B0604020202020204" pitchFamily="34" charset="0"/>
              </a:rPr>
              <a:t>Once the problem to be addressed is defined, the appropriate analytic approach for the problem is selected in the context of the business requirements. </a:t>
            </a:r>
          </a:p>
          <a:p>
            <a:pPr algn="l">
              <a:lnSpc>
                <a:spcPts val="2520"/>
              </a:lnSpc>
              <a:spcBef>
                <a:spcPct val="0"/>
              </a:spcBef>
            </a:pPr>
            <a:endParaRPr lang="en-US" sz="2400" dirty="0">
              <a:solidFill>
                <a:srgbClr val="000000"/>
              </a:solidFill>
              <a:latin typeface="Arial" panose="020B0604020202020204" pitchFamily="34" charset="0"/>
              <a:cs typeface="Arial" panose="020B0604020202020204" pitchFamily="34" charset="0"/>
            </a:endParaRPr>
          </a:p>
          <a:p>
            <a:pPr algn="l">
              <a:lnSpc>
                <a:spcPts val="2520"/>
              </a:lnSpc>
              <a:spcBef>
                <a:spcPct val="0"/>
              </a:spcBef>
            </a:pPr>
            <a:r>
              <a:rPr lang="en-US" sz="2400" dirty="0">
                <a:solidFill>
                  <a:srgbClr val="000000"/>
                </a:solidFill>
                <a:latin typeface="Arial" panose="020B0604020202020204" pitchFamily="34" charset="0"/>
                <a:cs typeface="Arial" panose="020B0604020202020204" pitchFamily="34" charset="0"/>
              </a:rPr>
              <a:t>This is the second stage of the data science methodology.</a:t>
            </a:r>
          </a:p>
          <a:p>
            <a:pPr algn="l">
              <a:lnSpc>
                <a:spcPts val="2520"/>
              </a:lnSpc>
              <a:spcBef>
                <a:spcPct val="0"/>
              </a:spcBef>
            </a:pPr>
            <a:endParaRPr lang="en-US" sz="2400" dirty="0">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2328089" y="5372100"/>
            <a:ext cx="5480217" cy="4482165"/>
          </a:xfrm>
          <a:custGeom>
            <a:avLst/>
            <a:gdLst/>
            <a:ahLst/>
            <a:cxnLst/>
            <a:rect l="l" t="t" r="r" b="b"/>
            <a:pathLst>
              <a:path w="5178810" h="4114800">
                <a:moveTo>
                  <a:pt x="0" y="0"/>
                </a:moveTo>
                <a:lnTo>
                  <a:pt x="5178810" y="0"/>
                </a:lnTo>
                <a:lnTo>
                  <a:pt x="517881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561375" y="3799369"/>
            <a:ext cx="11859225" cy="3693319"/>
          </a:xfrm>
          <a:prstGeom prst="rect">
            <a:avLst/>
          </a:prstGeom>
        </p:spPr>
        <p:txBody>
          <a:bodyPr wrap="square" lIns="0" tIns="0" rIns="0" bIns="0" rtlCol="0" anchor="t">
            <a:spAutoFit/>
          </a:bodyPr>
          <a:lstStyle/>
          <a:p>
            <a:pPr marL="431799" lvl="1" indent="-215899" algn="l">
              <a:buFont typeface="Arial"/>
              <a:buChar char="•"/>
            </a:pPr>
            <a:r>
              <a:rPr lang="en-US" sz="2400" dirty="0">
                <a:solidFill>
                  <a:srgbClr val="000000"/>
                </a:solidFill>
                <a:latin typeface="Roboto"/>
              </a:rPr>
              <a:t>If the question is to determine the probabilities of an action, then a predictive model might be used.</a:t>
            </a:r>
          </a:p>
          <a:p>
            <a:pPr algn="l">
              <a:spcBef>
                <a:spcPct val="0"/>
              </a:spcBef>
            </a:pPr>
            <a:endParaRPr lang="en-US" sz="2400" dirty="0">
              <a:solidFill>
                <a:srgbClr val="000000"/>
              </a:solidFill>
              <a:latin typeface="Roboto"/>
            </a:endParaRPr>
          </a:p>
          <a:p>
            <a:pPr marL="431799" lvl="1" indent="-215899" algn="l">
              <a:buFont typeface="Arial"/>
              <a:buChar char="•"/>
            </a:pPr>
            <a:r>
              <a:rPr lang="en-US" sz="2400" dirty="0">
                <a:solidFill>
                  <a:srgbClr val="000000"/>
                </a:solidFill>
                <a:latin typeface="Roboto"/>
              </a:rPr>
              <a:t>If the question is to show relationships, a descriptive approach maybe be required.</a:t>
            </a:r>
            <a:br>
              <a:rPr lang="ar-EG" sz="2400" dirty="0">
                <a:solidFill>
                  <a:srgbClr val="000000"/>
                </a:solidFill>
                <a:latin typeface="Roboto"/>
              </a:rPr>
            </a:br>
            <a:endParaRPr lang="en-US" sz="2400" dirty="0">
              <a:solidFill>
                <a:srgbClr val="000000"/>
              </a:solidFill>
              <a:latin typeface="Roboto"/>
            </a:endParaRPr>
          </a:p>
          <a:p>
            <a:pPr algn="l">
              <a:spcBef>
                <a:spcPct val="0"/>
              </a:spcBef>
            </a:pPr>
            <a:endParaRPr lang="en-US" sz="2400" dirty="0">
              <a:solidFill>
                <a:srgbClr val="000000"/>
              </a:solidFill>
              <a:latin typeface="Roboto"/>
            </a:endParaRPr>
          </a:p>
          <a:p>
            <a:pPr algn="l">
              <a:spcBef>
                <a:spcPct val="0"/>
              </a:spcBef>
            </a:pPr>
            <a:r>
              <a:rPr lang="en-US" sz="2400" dirty="0">
                <a:solidFill>
                  <a:srgbClr val="000000"/>
                </a:solidFill>
                <a:latin typeface="Roboto Bold"/>
              </a:rPr>
              <a:t>Statistical analysis</a:t>
            </a:r>
            <a:r>
              <a:rPr lang="en-US" sz="2400" dirty="0">
                <a:solidFill>
                  <a:srgbClr val="000000"/>
                </a:solidFill>
                <a:latin typeface="Roboto"/>
              </a:rPr>
              <a:t> applies to problems that require counts: if the question requires a yes/ no answer, then a classification approach to predicting a response would be suitable.</a:t>
            </a:r>
          </a:p>
          <a:p>
            <a:pPr algn="l">
              <a:spcBef>
                <a:spcPct val="0"/>
              </a:spcBef>
            </a:pPr>
            <a:endParaRPr lang="en-US" sz="2400" dirty="0">
              <a:solidFill>
                <a:srgbClr val="000000"/>
              </a:solidFill>
              <a:latin typeface="Roboto"/>
            </a:endParaRPr>
          </a:p>
        </p:txBody>
      </p:sp>
      <p:sp>
        <p:nvSpPr>
          <p:cNvPr id="6" name="TextBox 6"/>
          <p:cNvSpPr txBox="1"/>
          <p:nvPr/>
        </p:nvSpPr>
        <p:spPr>
          <a:xfrm>
            <a:off x="561375" y="1661787"/>
            <a:ext cx="11422653" cy="1545680"/>
          </a:xfrm>
          <a:prstGeom prst="rect">
            <a:avLst/>
          </a:prstGeom>
        </p:spPr>
        <p:txBody>
          <a:bodyPr lIns="0" tIns="0" rIns="0" bIns="0" rtlCol="0" anchor="t">
            <a:spAutoFit/>
          </a:bodyPr>
          <a:lstStyle/>
          <a:p>
            <a:pPr algn="l">
              <a:lnSpc>
                <a:spcPts val="13439"/>
              </a:lnSpc>
            </a:pPr>
            <a:r>
              <a:rPr lang="en-US" sz="7200" b="1">
                <a:solidFill>
                  <a:srgbClr val="000000"/>
                </a:solidFill>
                <a:latin typeface="Arial" panose="020B0604020202020204" pitchFamily="34" charset="0"/>
                <a:cs typeface="Arial" panose="020B0604020202020204" pitchFamily="34" charset="0"/>
              </a:rPr>
              <a:t>Analytics Approach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TotalTime>
  <Words>1029</Words>
  <Application>Microsoft Office PowerPoint</Application>
  <PresentationFormat>Custom</PresentationFormat>
  <Paragraphs>115</Paragraphs>
  <Slides>41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Trebuchet MS Bold</vt:lpstr>
      <vt:lpstr>Arial</vt:lpstr>
      <vt:lpstr>TT Rounds Condensed</vt:lpstr>
      <vt:lpstr>Calibri</vt:lpstr>
      <vt:lpstr>Roboto</vt:lpstr>
      <vt:lpstr>Roboto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Methodology</dc:title>
  <cp:lastModifiedBy>Mohammad Aboali</cp:lastModifiedBy>
  <cp:revision>31</cp:revision>
  <dcterms:created xsi:type="dcterms:W3CDTF">2006-08-16T00:00:00Z</dcterms:created>
  <dcterms:modified xsi:type="dcterms:W3CDTF">2024-10-01T15:15:09Z</dcterms:modified>
  <dc:identifier>DAGJgSZHklE</dc:identifier>
</cp:coreProperties>
</file>